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97" r:id="rId1"/>
  </p:sldMasterIdLst>
  <p:notesMasterIdLst>
    <p:notesMasterId r:id="rId48"/>
  </p:notesMasterIdLst>
  <p:handoutMasterIdLst>
    <p:handoutMasterId r:id="rId49"/>
  </p:handoutMasterIdLst>
  <p:sldIdLst>
    <p:sldId id="425" r:id="rId2"/>
    <p:sldId id="661" r:id="rId3"/>
    <p:sldId id="692" r:id="rId4"/>
    <p:sldId id="665" r:id="rId5"/>
    <p:sldId id="645" r:id="rId6"/>
    <p:sldId id="706" r:id="rId7"/>
    <p:sldId id="725" r:id="rId8"/>
    <p:sldId id="728" r:id="rId9"/>
    <p:sldId id="707" r:id="rId10"/>
    <p:sldId id="705" r:id="rId11"/>
    <p:sldId id="693" r:id="rId12"/>
    <p:sldId id="613" r:id="rId13"/>
    <p:sldId id="687" r:id="rId14"/>
    <p:sldId id="658" r:id="rId15"/>
    <p:sldId id="659" r:id="rId16"/>
    <p:sldId id="663" r:id="rId17"/>
    <p:sldId id="664" r:id="rId18"/>
    <p:sldId id="647" r:id="rId19"/>
    <p:sldId id="651" r:id="rId20"/>
    <p:sldId id="652" r:id="rId21"/>
    <p:sldId id="653" r:id="rId22"/>
    <p:sldId id="717" r:id="rId23"/>
    <p:sldId id="654" r:id="rId24"/>
    <p:sldId id="655" r:id="rId25"/>
    <p:sldId id="694" r:id="rId26"/>
    <p:sldId id="700" r:id="rId27"/>
    <p:sldId id="427" r:id="rId28"/>
    <p:sldId id="675" r:id="rId29"/>
    <p:sldId id="684" r:id="rId30"/>
    <p:sldId id="689" r:id="rId31"/>
    <p:sldId id="677" r:id="rId32"/>
    <p:sldId id="673" r:id="rId33"/>
    <p:sldId id="722" r:id="rId34"/>
    <p:sldId id="724" r:id="rId35"/>
    <p:sldId id="729" r:id="rId36"/>
    <p:sldId id="730" r:id="rId37"/>
    <p:sldId id="685" r:id="rId38"/>
    <p:sldId id="719" r:id="rId39"/>
    <p:sldId id="720" r:id="rId40"/>
    <p:sldId id="702" r:id="rId41"/>
    <p:sldId id="701" r:id="rId42"/>
    <p:sldId id="682" r:id="rId43"/>
    <p:sldId id="713" r:id="rId44"/>
    <p:sldId id="716" r:id="rId45"/>
    <p:sldId id="715" r:id="rId46"/>
    <p:sldId id="690"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unt, Kimly" initials="BK" lastIdx="1" clrIdx="0">
    <p:extLst>
      <p:ext uri="{19B8F6BF-5375-455C-9EA6-DF929625EA0E}">
        <p15:presenceInfo xmlns:p15="http://schemas.microsoft.com/office/powerpoint/2012/main" userId="S::kimly.blount@dhhs.nc.gov::4a08fb62-e562-4eb3-80ef-715d6e1e14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2245" autoAdjust="0"/>
  </p:normalViewPr>
  <p:slideViewPr>
    <p:cSldViewPr>
      <p:cViewPr varScale="1">
        <p:scale>
          <a:sx n="71" d="100"/>
          <a:sy n="71" d="100"/>
        </p:scale>
        <p:origin x="1040" y="4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87A5F-3654-4A9D-9056-1C036A3E9586}"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4089A3DE-5333-41BD-9372-C9E010A6FD0C}">
      <dgm:prSet custT="1"/>
      <dgm:spPr/>
      <dgm:t>
        <a:bodyPr/>
        <a:lstStyle/>
        <a:p>
          <a:r>
            <a:rPr lang="en-US" sz="2400" u="sng" dirty="0"/>
            <a:t>Other proposed change</a:t>
          </a:r>
          <a:r>
            <a:rPr lang="en-US" sz="500" u="sng" dirty="0"/>
            <a:t>:</a:t>
          </a:r>
          <a:endParaRPr lang="en-US" sz="500" dirty="0"/>
        </a:p>
      </dgm:t>
    </dgm:pt>
    <dgm:pt modelId="{AECD62A4-5F58-46AD-8F1F-412BEBC981A6}" type="parTrans" cxnId="{0632E518-B9CB-48FC-B714-371FD0B4D885}">
      <dgm:prSet/>
      <dgm:spPr/>
      <dgm:t>
        <a:bodyPr/>
        <a:lstStyle/>
        <a:p>
          <a:endParaRPr lang="en-US"/>
        </a:p>
      </dgm:t>
    </dgm:pt>
    <dgm:pt modelId="{AFE96528-93E3-4821-808C-9E00BDD6BF6B}" type="sibTrans" cxnId="{0632E518-B9CB-48FC-B714-371FD0B4D885}">
      <dgm:prSet/>
      <dgm:spPr/>
      <dgm:t>
        <a:bodyPr/>
        <a:lstStyle/>
        <a:p>
          <a:endParaRPr lang="en-US"/>
        </a:p>
      </dgm:t>
    </dgm:pt>
    <dgm:pt modelId="{B3F5075C-56AF-43D2-8E6D-2A345B6A1767}">
      <dgm:prSet custT="1"/>
      <dgm:spPr/>
      <dgm:t>
        <a:bodyPr/>
        <a:lstStyle/>
        <a:p>
          <a:r>
            <a:rPr lang="en-US" sz="2000" dirty="0"/>
            <a:t>Included guidelines for response to vomiting or diarrheal events</a:t>
          </a:r>
        </a:p>
      </dgm:t>
    </dgm:pt>
    <dgm:pt modelId="{7E3BDAC8-EED2-4F5C-883A-7178CE4B396F}" type="parTrans" cxnId="{8C8B11B4-5C28-43E2-BA86-09AAA5F97F78}">
      <dgm:prSet/>
      <dgm:spPr/>
      <dgm:t>
        <a:bodyPr/>
        <a:lstStyle/>
        <a:p>
          <a:endParaRPr lang="en-US"/>
        </a:p>
      </dgm:t>
    </dgm:pt>
    <dgm:pt modelId="{D5672B93-41C9-4E2A-91B7-5122C677A1B3}" type="sibTrans" cxnId="{8C8B11B4-5C28-43E2-BA86-09AAA5F97F78}">
      <dgm:prSet/>
      <dgm:spPr/>
      <dgm:t>
        <a:bodyPr/>
        <a:lstStyle/>
        <a:p>
          <a:endParaRPr lang="en-US"/>
        </a:p>
      </dgm:t>
    </dgm:pt>
    <dgm:pt modelId="{43749F63-C03B-4EF1-AD49-1D98BD45A91C}">
      <dgm:prSet custT="1"/>
      <dgm:spPr/>
      <dgm:t>
        <a:bodyPr/>
        <a:lstStyle/>
        <a:p>
          <a:r>
            <a:rPr lang="en-US" sz="2000" dirty="0"/>
            <a:t>Clarified change of use</a:t>
          </a:r>
        </a:p>
      </dgm:t>
    </dgm:pt>
    <dgm:pt modelId="{66051874-4A77-45B1-82F4-BE8A2D2B8D6C}" type="parTrans" cxnId="{F4C605F9-A0DD-4D41-A5A1-6AED8756EEAF}">
      <dgm:prSet/>
      <dgm:spPr/>
      <dgm:t>
        <a:bodyPr/>
        <a:lstStyle/>
        <a:p>
          <a:endParaRPr lang="en-US"/>
        </a:p>
      </dgm:t>
    </dgm:pt>
    <dgm:pt modelId="{8FB07A23-4DF6-4CB6-9EF0-9AD6077C4E82}" type="sibTrans" cxnId="{F4C605F9-A0DD-4D41-A5A1-6AED8756EEAF}">
      <dgm:prSet/>
      <dgm:spPr/>
      <dgm:t>
        <a:bodyPr/>
        <a:lstStyle/>
        <a:p>
          <a:endParaRPr lang="en-US"/>
        </a:p>
      </dgm:t>
    </dgm:pt>
    <dgm:pt modelId="{E88A1AB0-E36A-486B-BCEF-ECAC215E0A38}">
      <dgm:prSet custT="1"/>
      <dgm:spPr/>
      <dgm:t>
        <a:bodyPr/>
        <a:lstStyle/>
        <a:p>
          <a:r>
            <a:rPr lang="en-US" sz="2000" dirty="0"/>
            <a:t>Included water play requirements</a:t>
          </a:r>
        </a:p>
      </dgm:t>
    </dgm:pt>
    <dgm:pt modelId="{37F8E40F-30AA-4F5D-B3B5-F737F1177FE2}" type="parTrans" cxnId="{8DB9AD7F-91E6-4E30-AF71-CBDF20F35EEF}">
      <dgm:prSet/>
      <dgm:spPr/>
      <dgm:t>
        <a:bodyPr/>
        <a:lstStyle/>
        <a:p>
          <a:endParaRPr lang="en-US"/>
        </a:p>
      </dgm:t>
    </dgm:pt>
    <dgm:pt modelId="{2B9AFDB7-2CD7-4889-BE7D-2FA81BD526B5}" type="sibTrans" cxnId="{8DB9AD7F-91E6-4E30-AF71-CBDF20F35EEF}">
      <dgm:prSet/>
      <dgm:spPr/>
      <dgm:t>
        <a:bodyPr/>
        <a:lstStyle/>
        <a:p>
          <a:endParaRPr lang="en-US"/>
        </a:p>
      </dgm:t>
    </dgm:pt>
    <dgm:pt modelId="{30C32833-D770-4066-9B7E-C6D85694A8BA}">
      <dgm:prSet custT="1"/>
      <dgm:spPr/>
      <dgm:t>
        <a:bodyPr/>
        <a:lstStyle/>
        <a:p>
          <a:r>
            <a:rPr lang="en-US" sz="2000" dirty="0"/>
            <a:t>Added language for equipment clean and in good repair</a:t>
          </a:r>
        </a:p>
      </dgm:t>
    </dgm:pt>
    <dgm:pt modelId="{9EA2F71D-DA2E-4906-BD06-A1D4B7330EA2}" type="parTrans" cxnId="{3CBCF27C-1BC6-458F-841A-CDE992B9A85C}">
      <dgm:prSet/>
      <dgm:spPr/>
      <dgm:t>
        <a:bodyPr/>
        <a:lstStyle/>
        <a:p>
          <a:endParaRPr lang="en-US"/>
        </a:p>
      </dgm:t>
    </dgm:pt>
    <dgm:pt modelId="{E7B7730E-51D8-43A6-B11A-559D042F5C69}" type="sibTrans" cxnId="{3CBCF27C-1BC6-458F-841A-CDE992B9A85C}">
      <dgm:prSet/>
      <dgm:spPr/>
      <dgm:t>
        <a:bodyPr/>
        <a:lstStyle/>
        <a:p>
          <a:endParaRPr lang="en-US"/>
        </a:p>
      </dgm:t>
    </dgm:pt>
    <dgm:pt modelId="{BA881352-8A83-48FB-B1D4-901D2D9CCBFF}">
      <dgm:prSet custT="1"/>
      <dgm:spPr/>
      <dgm:t>
        <a:bodyPr/>
        <a:lstStyle/>
        <a:p>
          <a:r>
            <a:rPr lang="en-US" sz="2000" dirty="0"/>
            <a:t>Clarified human milk storage</a:t>
          </a:r>
        </a:p>
      </dgm:t>
    </dgm:pt>
    <dgm:pt modelId="{5638711B-AE40-40F3-A217-50C6C5133FDA}" type="parTrans" cxnId="{23B8BD1B-3FF1-4CA6-82DE-B9CCB2537C8C}">
      <dgm:prSet/>
      <dgm:spPr/>
      <dgm:t>
        <a:bodyPr/>
        <a:lstStyle/>
        <a:p>
          <a:endParaRPr lang="en-US"/>
        </a:p>
      </dgm:t>
    </dgm:pt>
    <dgm:pt modelId="{9E7E566D-C038-492C-A2F3-655BFBBE4163}" type="sibTrans" cxnId="{23B8BD1B-3FF1-4CA6-82DE-B9CCB2537C8C}">
      <dgm:prSet/>
      <dgm:spPr/>
      <dgm:t>
        <a:bodyPr/>
        <a:lstStyle/>
        <a:p>
          <a:endParaRPr lang="en-US"/>
        </a:p>
      </dgm:t>
    </dgm:pt>
    <dgm:pt modelId="{E47CA466-2F8E-4FC9-AAF4-2A5E169E035B}">
      <dgm:prSet custT="1"/>
      <dgm:spPr/>
      <dgm:t>
        <a:bodyPr/>
        <a:lstStyle/>
        <a:p>
          <a:r>
            <a:rPr lang="en-US" sz="2000" dirty="0"/>
            <a:t>Added language for storage of hot foods sent from home in thermos like containers </a:t>
          </a:r>
        </a:p>
      </dgm:t>
    </dgm:pt>
    <dgm:pt modelId="{5FC21CAA-5D55-40B7-ABF5-DBE351032909}" type="parTrans" cxnId="{0CC156F3-CDA5-456A-A008-B67B842F8AD1}">
      <dgm:prSet/>
      <dgm:spPr/>
      <dgm:t>
        <a:bodyPr/>
        <a:lstStyle/>
        <a:p>
          <a:endParaRPr lang="en-US"/>
        </a:p>
      </dgm:t>
    </dgm:pt>
    <dgm:pt modelId="{655C0E1B-0E4D-4982-B919-48B2C368232F}" type="sibTrans" cxnId="{0CC156F3-CDA5-456A-A008-B67B842F8AD1}">
      <dgm:prSet/>
      <dgm:spPr/>
      <dgm:t>
        <a:bodyPr/>
        <a:lstStyle/>
        <a:p>
          <a:endParaRPr lang="en-US"/>
        </a:p>
      </dgm:t>
    </dgm:pt>
    <dgm:pt modelId="{75B1CCB5-0D85-4667-B509-AF2BDB7A8027}">
      <dgm:prSet custT="1"/>
      <dgm:spPr/>
      <dgm:t>
        <a:bodyPr/>
        <a:lstStyle/>
        <a:p>
          <a:r>
            <a:rPr lang="en-US" sz="2000" dirty="0"/>
            <a:t>Clarified completion of feeding</a:t>
          </a:r>
        </a:p>
      </dgm:t>
    </dgm:pt>
    <dgm:pt modelId="{2D24D4A4-8EF2-4C59-874B-98F9FCB674F8}" type="parTrans" cxnId="{3781D91B-9701-44F6-BC45-FB75EB410784}">
      <dgm:prSet/>
      <dgm:spPr/>
      <dgm:t>
        <a:bodyPr/>
        <a:lstStyle/>
        <a:p>
          <a:endParaRPr lang="en-US"/>
        </a:p>
      </dgm:t>
    </dgm:pt>
    <dgm:pt modelId="{7F2B2633-30A4-400E-B96B-992AE038B6D0}" type="sibTrans" cxnId="{3781D91B-9701-44F6-BC45-FB75EB410784}">
      <dgm:prSet/>
      <dgm:spPr/>
      <dgm:t>
        <a:bodyPr/>
        <a:lstStyle/>
        <a:p>
          <a:endParaRPr lang="en-US"/>
        </a:p>
      </dgm:t>
    </dgm:pt>
    <dgm:pt modelId="{55FDBF82-77A5-4459-99F5-2A2D1FBCD68C}">
      <dgm:prSet custT="1"/>
      <dgm:spPr/>
      <dgm:t>
        <a:bodyPr/>
        <a:lstStyle/>
        <a:p>
          <a:r>
            <a:rPr lang="en-US" sz="2000" dirty="0"/>
            <a:t>Clarified allowable bottle warming equipment and procedure</a:t>
          </a:r>
        </a:p>
      </dgm:t>
    </dgm:pt>
    <dgm:pt modelId="{33ADD98C-8A91-47A8-9C08-A26A02D7DFCA}" type="parTrans" cxnId="{6F45DD72-B1A4-435D-B185-6FCF3220782F}">
      <dgm:prSet/>
      <dgm:spPr/>
      <dgm:t>
        <a:bodyPr/>
        <a:lstStyle/>
        <a:p>
          <a:endParaRPr lang="en-US"/>
        </a:p>
      </dgm:t>
    </dgm:pt>
    <dgm:pt modelId="{5290FDC1-42BF-4E5E-9153-C7F40F5C7BED}" type="sibTrans" cxnId="{6F45DD72-B1A4-435D-B185-6FCF3220782F}">
      <dgm:prSet/>
      <dgm:spPr/>
      <dgm:t>
        <a:bodyPr/>
        <a:lstStyle/>
        <a:p>
          <a:endParaRPr lang="en-US"/>
        </a:p>
      </dgm:t>
    </dgm:pt>
    <dgm:pt modelId="{FCB57918-956D-4FF5-89ED-FDB1184F656B}">
      <dgm:prSet custT="1"/>
      <dgm:spPr/>
      <dgm:t>
        <a:bodyPr/>
        <a:lstStyle/>
        <a:p>
          <a:r>
            <a:rPr lang="en-US" sz="2000" dirty="0"/>
            <a:t>Requires a barrier if diaper changing is performed on the floor in toileting rooms </a:t>
          </a:r>
        </a:p>
      </dgm:t>
    </dgm:pt>
    <dgm:pt modelId="{E8C356D4-25A8-45F9-8C22-C5E3FAA71D8F}" type="parTrans" cxnId="{B31EBA89-0361-4EFF-AB15-FD528EB5FD38}">
      <dgm:prSet/>
      <dgm:spPr/>
      <dgm:t>
        <a:bodyPr/>
        <a:lstStyle/>
        <a:p>
          <a:endParaRPr lang="en-US"/>
        </a:p>
      </dgm:t>
    </dgm:pt>
    <dgm:pt modelId="{75883D1C-7729-4458-9788-4000715C24DE}" type="sibTrans" cxnId="{B31EBA89-0361-4EFF-AB15-FD528EB5FD38}">
      <dgm:prSet/>
      <dgm:spPr/>
      <dgm:t>
        <a:bodyPr/>
        <a:lstStyle/>
        <a:p>
          <a:endParaRPr lang="en-US"/>
        </a:p>
      </dgm:t>
    </dgm:pt>
    <dgm:pt modelId="{B14B41C3-DC2A-40A0-B56E-8E0D43841AEE}" type="pres">
      <dgm:prSet presAssocID="{99687A5F-3654-4A9D-9056-1C036A3E9586}" presName="linear" presStyleCnt="0">
        <dgm:presLayoutVars>
          <dgm:animLvl val="lvl"/>
          <dgm:resizeHandles val="exact"/>
        </dgm:presLayoutVars>
      </dgm:prSet>
      <dgm:spPr/>
    </dgm:pt>
    <dgm:pt modelId="{7542920C-EDC1-4ED8-BC0C-BFE0D28AD930}" type="pres">
      <dgm:prSet presAssocID="{4089A3DE-5333-41BD-9372-C9E010A6FD0C}" presName="parentText" presStyleLbl="node1" presStyleIdx="0" presStyleCnt="1" custScaleY="166409" custLinFactNeighborX="-1701" custLinFactNeighborY="-41215">
        <dgm:presLayoutVars>
          <dgm:chMax val="0"/>
          <dgm:bulletEnabled val="1"/>
        </dgm:presLayoutVars>
      </dgm:prSet>
      <dgm:spPr/>
    </dgm:pt>
    <dgm:pt modelId="{3D680F2E-3554-4D08-9DF5-46555740D2A1}" type="pres">
      <dgm:prSet presAssocID="{4089A3DE-5333-41BD-9372-C9E010A6FD0C}" presName="childText" presStyleLbl="revTx" presStyleIdx="0" presStyleCnt="1" custScaleY="196813">
        <dgm:presLayoutVars>
          <dgm:bulletEnabled val="1"/>
        </dgm:presLayoutVars>
      </dgm:prSet>
      <dgm:spPr/>
    </dgm:pt>
  </dgm:ptLst>
  <dgm:cxnLst>
    <dgm:cxn modelId="{0632E518-B9CB-48FC-B714-371FD0B4D885}" srcId="{99687A5F-3654-4A9D-9056-1C036A3E9586}" destId="{4089A3DE-5333-41BD-9372-C9E010A6FD0C}" srcOrd="0" destOrd="0" parTransId="{AECD62A4-5F58-46AD-8F1F-412BEBC981A6}" sibTransId="{AFE96528-93E3-4821-808C-9E00BDD6BF6B}"/>
    <dgm:cxn modelId="{23B8BD1B-3FF1-4CA6-82DE-B9CCB2537C8C}" srcId="{4089A3DE-5333-41BD-9372-C9E010A6FD0C}" destId="{BA881352-8A83-48FB-B1D4-901D2D9CCBFF}" srcOrd="4" destOrd="0" parTransId="{5638711B-AE40-40F3-A217-50C6C5133FDA}" sibTransId="{9E7E566D-C038-492C-A2F3-655BFBBE4163}"/>
    <dgm:cxn modelId="{3781D91B-9701-44F6-BC45-FB75EB410784}" srcId="{4089A3DE-5333-41BD-9372-C9E010A6FD0C}" destId="{75B1CCB5-0D85-4667-B509-AF2BDB7A8027}" srcOrd="5" destOrd="0" parTransId="{2D24D4A4-8EF2-4C59-874B-98F9FCB674F8}" sibTransId="{7F2B2633-30A4-400E-B96B-992AE038B6D0}"/>
    <dgm:cxn modelId="{0D85A91D-5A56-436F-ABA4-E0B84D2FD8B1}" type="presOf" srcId="{43749F63-C03B-4EF1-AD49-1D98BD45A91C}" destId="{3D680F2E-3554-4D08-9DF5-46555740D2A1}" srcOrd="0" destOrd="1" presId="urn:microsoft.com/office/officeart/2005/8/layout/vList2"/>
    <dgm:cxn modelId="{1B04FB23-F843-429D-8248-0F28EF9B3C3A}" type="presOf" srcId="{30C32833-D770-4066-9B7E-C6D85694A8BA}" destId="{3D680F2E-3554-4D08-9DF5-46555740D2A1}" srcOrd="0" destOrd="3" presId="urn:microsoft.com/office/officeart/2005/8/layout/vList2"/>
    <dgm:cxn modelId="{A220B52A-F1F5-4F28-A099-BAA170AE5A9C}" type="presOf" srcId="{FCB57918-956D-4FF5-89ED-FDB1184F656B}" destId="{3D680F2E-3554-4D08-9DF5-46555740D2A1}" srcOrd="0" destOrd="8" presId="urn:microsoft.com/office/officeart/2005/8/layout/vList2"/>
    <dgm:cxn modelId="{8F9F0731-ADF7-45F6-B391-470B82E933A7}" type="presOf" srcId="{BA881352-8A83-48FB-B1D4-901D2D9CCBFF}" destId="{3D680F2E-3554-4D08-9DF5-46555740D2A1}" srcOrd="0" destOrd="4" presId="urn:microsoft.com/office/officeart/2005/8/layout/vList2"/>
    <dgm:cxn modelId="{6F45DD72-B1A4-435D-B185-6FCF3220782F}" srcId="{4089A3DE-5333-41BD-9372-C9E010A6FD0C}" destId="{55FDBF82-77A5-4459-99F5-2A2D1FBCD68C}" srcOrd="7" destOrd="0" parTransId="{33ADD98C-8A91-47A8-9C08-A26A02D7DFCA}" sibTransId="{5290FDC1-42BF-4E5E-9153-C7F40F5C7BED}"/>
    <dgm:cxn modelId="{CA4A2174-BB1A-490D-94D4-CEAC1EBB49F2}" type="presOf" srcId="{E88A1AB0-E36A-486B-BCEF-ECAC215E0A38}" destId="{3D680F2E-3554-4D08-9DF5-46555740D2A1}" srcOrd="0" destOrd="2" presId="urn:microsoft.com/office/officeart/2005/8/layout/vList2"/>
    <dgm:cxn modelId="{5CEB3E74-D1EF-4CD0-9F0C-029A59AA58CB}" type="presOf" srcId="{99687A5F-3654-4A9D-9056-1C036A3E9586}" destId="{B14B41C3-DC2A-40A0-B56E-8E0D43841AEE}" srcOrd="0" destOrd="0" presId="urn:microsoft.com/office/officeart/2005/8/layout/vList2"/>
    <dgm:cxn modelId="{3CBCF27C-1BC6-458F-841A-CDE992B9A85C}" srcId="{4089A3DE-5333-41BD-9372-C9E010A6FD0C}" destId="{30C32833-D770-4066-9B7E-C6D85694A8BA}" srcOrd="3" destOrd="0" parTransId="{9EA2F71D-DA2E-4906-BD06-A1D4B7330EA2}" sibTransId="{E7B7730E-51D8-43A6-B11A-559D042F5C69}"/>
    <dgm:cxn modelId="{8DB9AD7F-91E6-4E30-AF71-CBDF20F35EEF}" srcId="{4089A3DE-5333-41BD-9372-C9E010A6FD0C}" destId="{E88A1AB0-E36A-486B-BCEF-ECAC215E0A38}" srcOrd="2" destOrd="0" parTransId="{37F8E40F-30AA-4F5D-B3B5-F737F1177FE2}" sibTransId="{2B9AFDB7-2CD7-4889-BE7D-2FA81BD526B5}"/>
    <dgm:cxn modelId="{B31EBA89-0361-4EFF-AB15-FD528EB5FD38}" srcId="{4089A3DE-5333-41BD-9372-C9E010A6FD0C}" destId="{FCB57918-956D-4FF5-89ED-FDB1184F656B}" srcOrd="8" destOrd="0" parTransId="{E8C356D4-25A8-45F9-8C22-C5E3FAA71D8F}" sibTransId="{75883D1C-7729-4458-9788-4000715C24DE}"/>
    <dgm:cxn modelId="{02439D8D-499E-426B-8A9D-AD353097BB5A}" type="presOf" srcId="{B3F5075C-56AF-43D2-8E6D-2A345B6A1767}" destId="{3D680F2E-3554-4D08-9DF5-46555740D2A1}" srcOrd="0" destOrd="0" presId="urn:microsoft.com/office/officeart/2005/8/layout/vList2"/>
    <dgm:cxn modelId="{280306B0-33D1-467B-BBE1-0E3FA1587556}" type="presOf" srcId="{4089A3DE-5333-41BD-9372-C9E010A6FD0C}" destId="{7542920C-EDC1-4ED8-BC0C-BFE0D28AD930}" srcOrd="0" destOrd="0" presId="urn:microsoft.com/office/officeart/2005/8/layout/vList2"/>
    <dgm:cxn modelId="{8C8B11B4-5C28-43E2-BA86-09AAA5F97F78}" srcId="{4089A3DE-5333-41BD-9372-C9E010A6FD0C}" destId="{B3F5075C-56AF-43D2-8E6D-2A345B6A1767}" srcOrd="0" destOrd="0" parTransId="{7E3BDAC8-EED2-4F5C-883A-7178CE4B396F}" sibTransId="{D5672B93-41C9-4E2A-91B7-5122C677A1B3}"/>
    <dgm:cxn modelId="{DAA0D2CA-BB2C-4AB7-A61C-F754DFC2741C}" type="presOf" srcId="{E47CA466-2F8E-4FC9-AAF4-2A5E169E035B}" destId="{3D680F2E-3554-4D08-9DF5-46555740D2A1}" srcOrd="0" destOrd="6" presId="urn:microsoft.com/office/officeart/2005/8/layout/vList2"/>
    <dgm:cxn modelId="{A3854ED5-C142-4853-9E6D-783FFE5FC038}" type="presOf" srcId="{55FDBF82-77A5-4459-99F5-2A2D1FBCD68C}" destId="{3D680F2E-3554-4D08-9DF5-46555740D2A1}" srcOrd="0" destOrd="7" presId="urn:microsoft.com/office/officeart/2005/8/layout/vList2"/>
    <dgm:cxn modelId="{0CC156F3-CDA5-456A-A008-B67B842F8AD1}" srcId="{4089A3DE-5333-41BD-9372-C9E010A6FD0C}" destId="{E47CA466-2F8E-4FC9-AAF4-2A5E169E035B}" srcOrd="6" destOrd="0" parTransId="{5FC21CAA-5D55-40B7-ABF5-DBE351032909}" sibTransId="{655C0E1B-0E4D-4982-B919-48B2C368232F}"/>
    <dgm:cxn modelId="{F4C605F9-A0DD-4D41-A5A1-6AED8756EEAF}" srcId="{4089A3DE-5333-41BD-9372-C9E010A6FD0C}" destId="{43749F63-C03B-4EF1-AD49-1D98BD45A91C}" srcOrd="1" destOrd="0" parTransId="{66051874-4A77-45B1-82F4-BE8A2D2B8D6C}" sibTransId="{8FB07A23-4DF6-4CB6-9EF0-9AD6077C4E82}"/>
    <dgm:cxn modelId="{740C62FA-8DB6-4A8A-9B11-11B049A4AA4D}" type="presOf" srcId="{75B1CCB5-0D85-4667-B509-AF2BDB7A8027}" destId="{3D680F2E-3554-4D08-9DF5-46555740D2A1}" srcOrd="0" destOrd="5" presId="urn:microsoft.com/office/officeart/2005/8/layout/vList2"/>
    <dgm:cxn modelId="{2D159338-526A-4626-943A-8F55DE41B646}" type="presParOf" srcId="{B14B41C3-DC2A-40A0-B56E-8E0D43841AEE}" destId="{7542920C-EDC1-4ED8-BC0C-BFE0D28AD930}" srcOrd="0" destOrd="0" presId="urn:microsoft.com/office/officeart/2005/8/layout/vList2"/>
    <dgm:cxn modelId="{589BC802-8383-4278-A162-B20E32F19242}" type="presParOf" srcId="{B14B41C3-DC2A-40A0-B56E-8E0D43841AEE}" destId="{3D680F2E-3554-4D08-9DF5-46555740D2A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2920C-EDC1-4ED8-BC0C-BFE0D28AD930}">
      <dsp:nvSpPr>
        <dsp:cNvPr id="0" name=""/>
        <dsp:cNvSpPr/>
      </dsp:nvSpPr>
      <dsp:spPr>
        <a:xfrm>
          <a:off x="0" y="0"/>
          <a:ext cx="6686550" cy="826137"/>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u="sng" kern="1200" dirty="0"/>
            <a:t>Other proposed change</a:t>
          </a:r>
          <a:r>
            <a:rPr lang="en-US" sz="500" u="sng" kern="1200" dirty="0"/>
            <a:t>:</a:t>
          </a:r>
          <a:endParaRPr lang="en-US" sz="500" kern="1200" dirty="0"/>
        </a:p>
      </dsp:txBody>
      <dsp:txXfrm>
        <a:off x="40329" y="40329"/>
        <a:ext cx="6605892" cy="745479"/>
      </dsp:txXfrm>
    </dsp:sp>
    <dsp:sp modelId="{3D680F2E-3554-4D08-9DF5-46555740D2A1}">
      <dsp:nvSpPr>
        <dsp:cNvPr id="0" name=""/>
        <dsp:cNvSpPr/>
      </dsp:nvSpPr>
      <dsp:spPr>
        <a:xfrm>
          <a:off x="0" y="829187"/>
          <a:ext cx="6686550" cy="466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29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Included guidelines for response to vomiting or diarrheal events</a:t>
          </a:r>
        </a:p>
        <a:p>
          <a:pPr marL="228600" lvl="1" indent="-228600" algn="l" defTabSz="889000">
            <a:lnSpc>
              <a:spcPct val="90000"/>
            </a:lnSpc>
            <a:spcBef>
              <a:spcPct val="0"/>
            </a:spcBef>
            <a:spcAft>
              <a:spcPct val="20000"/>
            </a:spcAft>
            <a:buChar char="•"/>
          </a:pPr>
          <a:r>
            <a:rPr lang="en-US" sz="2000" kern="1200" dirty="0"/>
            <a:t>Clarified change of use</a:t>
          </a:r>
        </a:p>
        <a:p>
          <a:pPr marL="228600" lvl="1" indent="-228600" algn="l" defTabSz="889000">
            <a:lnSpc>
              <a:spcPct val="90000"/>
            </a:lnSpc>
            <a:spcBef>
              <a:spcPct val="0"/>
            </a:spcBef>
            <a:spcAft>
              <a:spcPct val="20000"/>
            </a:spcAft>
            <a:buChar char="•"/>
          </a:pPr>
          <a:r>
            <a:rPr lang="en-US" sz="2000" kern="1200" dirty="0"/>
            <a:t>Included water play requirements</a:t>
          </a:r>
        </a:p>
        <a:p>
          <a:pPr marL="228600" lvl="1" indent="-228600" algn="l" defTabSz="889000">
            <a:lnSpc>
              <a:spcPct val="90000"/>
            </a:lnSpc>
            <a:spcBef>
              <a:spcPct val="0"/>
            </a:spcBef>
            <a:spcAft>
              <a:spcPct val="20000"/>
            </a:spcAft>
            <a:buChar char="•"/>
          </a:pPr>
          <a:r>
            <a:rPr lang="en-US" sz="2000" kern="1200" dirty="0"/>
            <a:t>Added language for equipment clean and in good repair</a:t>
          </a:r>
        </a:p>
        <a:p>
          <a:pPr marL="228600" lvl="1" indent="-228600" algn="l" defTabSz="889000">
            <a:lnSpc>
              <a:spcPct val="90000"/>
            </a:lnSpc>
            <a:spcBef>
              <a:spcPct val="0"/>
            </a:spcBef>
            <a:spcAft>
              <a:spcPct val="20000"/>
            </a:spcAft>
            <a:buChar char="•"/>
          </a:pPr>
          <a:r>
            <a:rPr lang="en-US" sz="2000" kern="1200" dirty="0"/>
            <a:t>Clarified human milk storage</a:t>
          </a:r>
        </a:p>
        <a:p>
          <a:pPr marL="228600" lvl="1" indent="-228600" algn="l" defTabSz="889000">
            <a:lnSpc>
              <a:spcPct val="90000"/>
            </a:lnSpc>
            <a:spcBef>
              <a:spcPct val="0"/>
            </a:spcBef>
            <a:spcAft>
              <a:spcPct val="20000"/>
            </a:spcAft>
            <a:buChar char="•"/>
          </a:pPr>
          <a:r>
            <a:rPr lang="en-US" sz="2000" kern="1200" dirty="0"/>
            <a:t>Clarified completion of feeding</a:t>
          </a:r>
        </a:p>
        <a:p>
          <a:pPr marL="228600" lvl="1" indent="-228600" algn="l" defTabSz="889000">
            <a:lnSpc>
              <a:spcPct val="90000"/>
            </a:lnSpc>
            <a:spcBef>
              <a:spcPct val="0"/>
            </a:spcBef>
            <a:spcAft>
              <a:spcPct val="20000"/>
            </a:spcAft>
            <a:buChar char="•"/>
          </a:pPr>
          <a:r>
            <a:rPr lang="en-US" sz="2000" kern="1200" dirty="0"/>
            <a:t>Added language for storage of hot foods sent from home in thermos like containers </a:t>
          </a:r>
        </a:p>
        <a:p>
          <a:pPr marL="228600" lvl="1" indent="-228600" algn="l" defTabSz="889000">
            <a:lnSpc>
              <a:spcPct val="90000"/>
            </a:lnSpc>
            <a:spcBef>
              <a:spcPct val="0"/>
            </a:spcBef>
            <a:spcAft>
              <a:spcPct val="20000"/>
            </a:spcAft>
            <a:buChar char="•"/>
          </a:pPr>
          <a:r>
            <a:rPr lang="en-US" sz="2000" kern="1200" dirty="0"/>
            <a:t>Clarified allowable bottle warming equipment and procedure</a:t>
          </a:r>
        </a:p>
        <a:p>
          <a:pPr marL="228600" lvl="1" indent="-228600" algn="l" defTabSz="889000">
            <a:lnSpc>
              <a:spcPct val="90000"/>
            </a:lnSpc>
            <a:spcBef>
              <a:spcPct val="0"/>
            </a:spcBef>
            <a:spcAft>
              <a:spcPct val="20000"/>
            </a:spcAft>
            <a:buChar char="•"/>
          </a:pPr>
          <a:r>
            <a:rPr lang="en-US" sz="2000" kern="1200" dirty="0"/>
            <a:t>Requires a barrier if diaper changing is performed on the floor in toileting rooms </a:t>
          </a:r>
        </a:p>
      </dsp:txBody>
      <dsp:txXfrm>
        <a:off x="0" y="829187"/>
        <a:ext cx="6686550" cy="46659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75687B-2CB8-4725-AD61-A01834C27C28}" type="datetimeFigureOut">
              <a:rPr lang="en-US" smtClean="0"/>
              <a:pPr/>
              <a:t>4/18/2022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10A119-1656-488D-9FBA-FA66452D4020}" type="slidenum">
              <a:rPr lang="en-US" smtClean="0"/>
              <a:pPr/>
              <a:t>‹#›</a:t>
            </a:fld>
            <a:endParaRPr lang="en-US"/>
          </a:p>
        </p:txBody>
      </p:sp>
    </p:spTree>
    <p:extLst>
      <p:ext uri="{BB962C8B-B14F-4D97-AF65-F5344CB8AC3E}">
        <p14:creationId xmlns:p14="http://schemas.microsoft.com/office/powerpoint/2010/main" val="485687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9AC4F-D255-4822-8367-32A300CE0FE0}" type="datetimeFigureOut">
              <a:rPr lang="en-US" smtClean="0"/>
              <a:pPr/>
              <a:t>4/18/2022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3D221B-1D52-4207-9B15-5D5E386531A1}" type="slidenum">
              <a:rPr lang="en-US" smtClean="0"/>
              <a:pPr/>
              <a:t>‹#›</a:t>
            </a:fld>
            <a:endParaRPr lang="en-US"/>
          </a:p>
        </p:txBody>
      </p:sp>
    </p:spTree>
    <p:extLst>
      <p:ext uri="{BB962C8B-B14F-4D97-AF65-F5344CB8AC3E}">
        <p14:creationId xmlns:p14="http://schemas.microsoft.com/office/powerpoint/2010/main" val="279132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3D221B-1D52-4207-9B15-5D5E386531A1}" type="slidenum">
              <a:rPr lang="en-US" smtClean="0"/>
              <a:pPr/>
              <a:t>1</a:t>
            </a:fld>
            <a:endParaRPr lang="en-US"/>
          </a:p>
        </p:txBody>
      </p:sp>
    </p:spTree>
    <p:extLst>
      <p:ext uri="{BB962C8B-B14F-4D97-AF65-F5344CB8AC3E}">
        <p14:creationId xmlns:p14="http://schemas.microsoft.com/office/powerpoint/2010/main" val="477739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EPA 3T’s</a:t>
            </a:r>
          </a:p>
          <a:p>
            <a:r>
              <a:rPr lang="en-US" dirty="0"/>
              <a:t>First round by operators.</a:t>
            </a:r>
          </a:p>
          <a:p>
            <a:r>
              <a:rPr lang="en-US" dirty="0"/>
              <a:t>At or above 15ppb follow-up now 10ppb</a:t>
            </a:r>
          </a:p>
        </p:txBody>
      </p:sp>
      <p:sp>
        <p:nvSpPr>
          <p:cNvPr id="4" name="Slide Number Placeholder 3"/>
          <p:cNvSpPr>
            <a:spLocks noGrp="1"/>
          </p:cNvSpPr>
          <p:nvPr>
            <p:ph type="sldNum" sz="quarter" idx="5"/>
          </p:nvPr>
        </p:nvSpPr>
        <p:spPr/>
        <p:txBody>
          <a:bodyPr/>
          <a:lstStyle/>
          <a:p>
            <a:pPr>
              <a:defRPr/>
            </a:pPr>
            <a:fld id="{D1A8D7A2-ECD8-405E-A169-E793919B73C6}" type="slidenum">
              <a:rPr lang="en-US" smtClean="0"/>
              <a:pPr>
                <a:defRPr/>
              </a:pPr>
              <a:t>12</a:t>
            </a:fld>
            <a:endParaRPr lang="en-US" dirty="0"/>
          </a:p>
        </p:txBody>
      </p:sp>
    </p:spTree>
    <p:extLst>
      <p:ext uri="{BB962C8B-B14F-4D97-AF65-F5344CB8AC3E}">
        <p14:creationId xmlns:p14="http://schemas.microsoft.com/office/powerpoint/2010/main" val="3711235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4400</a:t>
            </a:r>
          </a:p>
        </p:txBody>
      </p:sp>
      <p:sp>
        <p:nvSpPr>
          <p:cNvPr id="4" name="Slide Number Placeholder 3"/>
          <p:cNvSpPr>
            <a:spLocks noGrp="1"/>
          </p:cNvSpPr>
          <p:nvPr>
            <p:ph type="sldNum" sz="quarter" idx="5"/>
          </p:nvPr>
        </p:nvSpPr>
        <p:spPr/>
        <p:txBody>
          <a:bodyPr/>
          <a:lstStyle/>
          <a:p>
            <a:fld id="{753D221B-1D52-4207-9B15-5D5E386531A1}" type="slidenum">
              <a:rPr lang="en-US" smtClean="0"/>
              <a:pPr/>
              <a:t>13</a:t>
            </a:fld>
            <a:endParaRPr lang="en-US"/>
          </a:p>
        </p:txBody>
      </p:sp>
    </p:spTree>
    <p:extLst>
      <p:ext uri="{BB962C8B-B14F-4D97-AF65-F5344CB8AC3E}">
        <p14:creationId xmlns:p14="http://schemas.microsoft.com/office/powerpoint/2010/main" val="2618048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enrolled as required by6/21 </a:t>
            </a:r>
          </a:p>
        </p:txBody>
      </p:sp>
      <p:sp>
        <p:nvSpPr>
          <p:cNvPr id="4" name="Slide Number Placeholder 3"/>
          <p:cNvSpPr>
            <a:spLocks noGrp="1"/>
          </p:cNvSpPr>
          <p:nvPr>
            <p:ph type="sldNum" sz="quarter" idx="5"/>
          </p:nvPr>
        </p:nvSpPr>
        <p:spPr/>
        <p:txBody>
          <a:bodyPr/>
          <a:lstStyle/>
          <a:p>
            <a:pPr>
              <a:defRPr/>
            </a:pPr>
            <a:fld id="{D1A8D7A2-ECD8-405E-A169-E793919B73C6}" type="slidenum">
              <a:rPr lang="en-US" smtClean="0"/>
              <a:pPr>
                <a:defRPr/>
              </a:pPr>
              <a:t>14</a:t>
            </a:fld>
            <a:endParaRPr lang="en-US" dirty="0"/>
          </a:p>
        </p:txBody>
      </p:sp>
    </p:spTree>
    <p:extLst>
      <p:ext uri="{BB962C8B-B14F-4D97-AF65-F5344CB8AC3E}">
        <p14:creationId xmlns:p14="http://schemas.microsoft.com/office/powerpoint/2010/main" val="3330776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1A8D7A2-ECD8-405E-A169-E793919B73C6}" type="slidenum">
              <a:rPr lang="en-US" smtClean="0"/>
              <a:pPr>
                <a:defRPr/>
              </a:pPr>
              <a:t>15</a:t>
            </a:fld>
            <a:endParaRPr lang="en-US" dirty="0"/>
          </a:p>
        </p:txBody>
      </p:sp>
    </p:spTree>
    <p:extLst>
      <p:ext uri="{BB962C8B-B14F-4D97-AF65-F5344CB8AC3E}">
        <p14:creationId xmlns:p14="http://schemas.microsoft.com/office/powerpoint/2010/main" val="2627151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1A8D7A2-ECD8-405E-A169-E793919B73C6}" type="slidenum">
              <a:rPr lang="en-US" smtClean="0"/>
              <a:pPr>
                <a:defRPr/>
              </a:pPr>
              <a:t>16</a:t>
            </a:fld>
            <a:endParaRPr lang="en-US" dirty="0"/>
          </a:p>
        </p:txBody>
      </p:sp>
    </p:spTree>
    <p:extLst>
      <p:ext uri="{BB962C8B-B14F-4D97-AF65-F5344CB8AC3E}">
        <p14:creationId xmlns:p14="http://schemas.microsoft.com/office/powerpoint/2010/main" val="1881044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also show Follow-up and </a:t>
            </a:r>
            <a:r>
              <a:rPr lang="en-US"/>
              <a:t>Post Remediation </a:t>
            </a:r>
            <a:r>
              <a:rPr lang="en-US" dirty="0"/>
              <a:t>Sampling if collected.</a:t>
            </a:r>
          </a:p>
        </p:txBody>
      </p:sp>
      <p:sp>
        <p:nvSpPr>
          <p:cNvPr id="4" name="Slide Number Placeholder 3"/>
          <p:cNvSpPr>
            <a:spLocks noGrp="1"/>
          </p:cNvSpPr>
          <p:nvPr>
            <p:ph type="sldNum" sz="quarter" idx="5"/>
          </p:nvPr>
        </p:nvSpPr>
        <p:spPr/>
        <p:txBody>
          <a:bodyPr/>
          <a:lstStyle/>
          <a:p>
            <a:pPr>
              <a:defRPr/>
            </a:pPr>
            <a:fld id="{D1A8D7A2-ECD8-405E-A169-E793919B73C6}" type="slidenum">
              <a:rPr lang="en-US" smtClean="0"/>
              <a:pPr>
                <a:defRPr/>
              </a:pPr>
              <a:t>17</a:t>
            </a:fld>
            <a:endParaRPr lang="en-US" dirty="0"/>
          </a:p>
        </p:txBody>
      </p:sp>
    </p:spTree>
    <p:extLst>
      <p:ext uri="{BB962C8B-B14F-4D97-AF65-F5344CB8AC3E}">
        <p14:creationId xmlns:p14="http://schemas.microsoft.com/office/powerpoint/2010/main" val="1276021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1A8D7A2-ECD8-405E-A169-E793919B73C6}" type="slidenum">
              <a:rPr lang="en-US" smtClean="0"/>
              <a:pPr>
                <a:defRPr/>
              </a:pPr>
              <a:t>18</a:t>
            </a:fld>
            <a:endParaRPr lang="en-US" dirty="0"/>
          </a:p>
        </p:txBody>
      </p:sp>
    </p:spTree>
    <p:extLst>
      <p:ext uri="{BB962C8B-B14F-4D97-AF65-F5344CB8AC3E}">
        <p14:creationId xmlns:p14="http://schemas.microsoft.com/office/powerpoint/2010/main" val="3492365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1A8D7A2-ECD8-405E-A169-E793919B73C6}" type="slidenum">
              <a:rPr lang="en-US" smtClean="0"/>
              <a:pPr>
                <a:defRPr/>
              </a:pPr>
              <a:t>19</a:t>
            </a:fld>
            <a:endParaRPr lang="en-US" dirty="0"/>
          </a:p>
        </p:txBody>
      </p:sp>
    </p:spTree>
    <p:extLst>
      <p:ext uri="{BB962C8B-B14F-4D97-AF65-F5344CB8AC3E}">
        <p14:creationId xmlns:p14="http://schemas.microsoft.com/office/powerpoint/2010/main" val="3972673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Giving time to correct due to messaging </a:t>
            </a:r>
          </a:p>
          <a:p>
            <a:r>
              <a:rPr lang="en-US" dirty="0"/>
              <a:t>One kit per center. </a:t>
            </a:r>
          </a:p>
          <a:p>
            <a:r>
              <a:rPr lang="en-US" dirty="0"/>
              <a:t>Ask to complete by next inspection </a:t>
            </a:r>
          </a:p>
        </p:txBody>
      </p:sp>
      <p:sp>
        <p:nvSpPr>
          <p:cNvPr id="4" name="Slide Number Placeholder 3"/>
          <p:cNvSpPr>
            <a:spLocks noGrp="1"/>
          </p:cNvSpPr>
          <p:nvPr>
            <p:ph type="sldNum" sz="quarter" idx="5"/>
          </p:nvPr>
        </p:nvSpPr>
        <p:spPr/>
        <p:txBody>
          <a:bodyPr/>
          <a:lstStyle/>
          <a:p>
            <a:pPr>
              <a:defRPr/>
            </a:pPr>
            <a:fld id="{D1A8D7A2-ECD8-405E-A169-E793919B73C6}" type="slidenum">
              <a:rPr lang="en-US" smtClean="0"/>
              <a:pPr>
                <a:defRPr/>
              </a:pPr>
              <a:t>20</a:t>
            </a:fld>
            <a:endParaRPr lang="en-US" dirty="0"/>
          </a:p>
        </p:txBody>
      </p:sp>
    </p:spTree>
    <p:extLst>
      <p:ext uri="{BB962C8B-B14F-4D97-AF65-F5344CB8AC3E}">
        <p14:creationId xmlns:p14="http://schemas.microsoft.com/office/powerpoint/2010/main" val="3137335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want to leave known Lead hazards in centers. </a:t>
            </a:r>
          </a:p>
        </p:txBody>
      </p:sp>
      <p:sp>
        <p:nvSpPr>
          <p:cNvPr id="4" name="Slide Number Placeholder 3"/>
          <p:cNvSpPr>
            <a:spLocks noGrp="1"/>
          </p:cNvSpPr>
          <p:nvPr>
            <p:ph type="sldNum" sz="quarter" idx="5"/>
          </p:nvPr>
        </p:nvSpPr>
        <p:spPr/>
        <p:txBody>
          <a:bodyPr/>
          <a:lstStyle/>
          <a:p>
            <a:pPr>
              <a:defRPr/>
            </a:pPr>
            <a:fld id="{D1A8D7A2-ECD8-405E-A169-E793919B73C6}" type="slidenum">
              <a:rPr lang="en-US" smtClean="0"/>
              <a:pPr>
                <a:defRPr/>
              </a:pPr>
              <a:t>21</a:t>
            </a:fld>
            <a:endParaRPr lang="en-US" dirty="0"/>
          </a:p>
        </p:txBody>
      </p:sp>
    </p:spTree>
    <p:extLst>
      <p:ext uri="{BB962C8B-B14F-4D97-AF65-F5344CB8AC3E}">
        <p14:creationId xmlns:p14="http://schemas.microsoft.com/office/powerpoint/2010/main" val="33206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under Highlights farm to table info.</a:t>
            </a:r>
          </a:p>
        </p:txBody>
      </p:sp>
      <p:sp>
        <p:nvSpPr>
          <p:cNvPr id="4" name="Slide Number Placeholder 3"/>
          <p:cNvSpPr>
            <a:spLocks noGrp="1"/>
          </p:cNvSpPr>
          <p:nvPr>
            <p:ph type="sldNum" sz="quarter" idx="5"/>
          </p:nvPr>
        </p:nvSpPr>
        <p:spPr/>
        <p:txBody>
          <a:bodyPr/>
          <a:lstStyle/>
          <a:p>
            <a:pPr>
              <a:defRPr/>
            </a:pPr>
            <a:fld id="{D1A8D7A2-ECD8-405E-A169-E793919B73C6}" type="slidenum">
              <a:rPr lang="en-US" smtClean="0"/>
              <a:pPr>
                <a:defRPr/>
              </a:pPr>
              <a:t>2</a:t>
            </a:fld>
            <a:endParaRPr lang="en-US" dirty="0"/>
          </a:p>
        </p:txBody>
      </p:sp>
    </p:spTree>
    <p:extLst>
      <p:ext uri="{BB962C8B-B14F-4D97-AF65-F5344CB8AC3E}">
        <p14:creationId xmlns:p14="http://schemas.microsoft.com/office/powerpoint/2010/main" val="2317282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want to leave known Lead hazards in centers. </a:t>
            </a:r>
          </a:p>
        </p:txBody>
      </p:sp>
      <p:sp>
        <p:nvSpPr>
          <p:cNvPr id="4" name="Slide Number Placeholder 3"/>
          <p:cNvSpPr>
            <a:spLocks noGrp="1"/>
          </p:cNvSpPr>
          <p:nvPr>
            <p:ph type="sldNum" sz="quarter" idx="5"/>
          </p:nvPr>
        </p:nvSpPr>
        <p:spPr/>
        <p:txBody>
          <a:bodyPr/>
          <a:lstStyle/>
          <a:p>
            <a:pPr>
              <a:defRPr/>
            </a:pPr>
            <a:fld id="{D1A8D7A2-ECD8-405E-A169-E793919B73C6}" type="slidenum">
              <a:rPr lang="en-US" smtClean="0"/>
              <a:pPr>
                <a:defRPr/>
              </a:pPr>
              <a:t>22</a:t>
            </a:fld>
            <a:endParaRPr lang="en-US" dirty="0"/>
          </a:p>
        </p:txBody>
      </p:sp>
    </p:spTree>
    <p:extLst>
      <p:ext uri="{BB962C8B-B14F-4D97-AF65-F5344CB8AC3E}">
        <p14:creationId xmlns:p14="http://schemas.microsoft.com/office/powerpoint/2010/main" val="2094873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after school and pre-k centers did not re-open till 9/21</a:t>
            </a:r>
          </a:p>
        </p:txBody>
      </p:sp>
      <p:sp>
        <p:nvSpPr>
          <p:cNvPr id="4" name="Slide Number Placeholder 3"/>
          <p:cNvSpPr>
            <a:spLocks noGrp="1"/>
          </p:cNvSpPr>
          <p:nvPr>
            <p:ph type="sldNum" sz="quarter" idx="5"/>
          </p:nvPr>
        </p:nvSpPr>
        <p:spPr/>
        <p:txBody>
          <a:bodyPr/>
          <a:lstStyle/>
          <a:p>
            <a:pPr>
              <a:defRPr/>
            </a:pPr>
            <a:fld id="{D1A8D7A2-ECD8-405E-A169-E793919B73C6}" type="slidenum">
              <a:rPr lang="en-US" smtClean="0"/>
              <a:pPr>
                <a:defRPr/>
              </a:pPr>
              <a:t>23</a:t>
            </a:fld>
            <a:endParaRPr lang="en-US" dirty="0"/>
          </a:p>
        </p:txBody>
      </p:sp>
    </p:spTree>
    <p:extLst>
      <p:ext uri="{BB962C8B-B14F-4D97-AF65-F5344CB8AC3E}">
        <p14:creationId xmlns:p14="http://schemas.microsoft.com/office/powerpoint/2010/main" val="2571652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to Sample prior to next inspection.   </a:t>
            </a:r>
          </a:p>
        </p:txBody>
      </p:sp>
      <p:sp>
        <p:nvSpPr>
          <p:cNvPr id="4" name="Slide Number Placeholder 3"/>
          <p:cNvSpPr>
            <a:spLocks noGrp="1"/>
          </p:cNvSpPr>
          <p:nvPr>
            <p:ph type="sldNum" sz="quarter" idx="5"/>
          </p:nvPr>
        </p:nvSpPr>
        <p:spPr/>
        <p:txBody>
          <a:bodyPr/>
          <a:lstStyle/>
          <a:p>
            <a:pPr>
              <a:defRPr/>
            </a:pPr>
            <a:fld id="{D1A8D7A2-ECD8-405E-A169-E793919B73C6}" type="slidenum">
              <a:rPr lang="en-US" smtClean="0"/>
              <a:pPr>
                <a:defRPr/>
              </a:pPr>
              <a:t>24</a:t>
            </a:fld>
            <a:endParaRPr lang="en-US" dirty="0"/>
          </a:p>
        </p:txBody>
      </p:sp>
    </p:spTree>
    <p:extLst>
      <p:ext uri="{BB962C8B-B14F-4D97-AF65-F5344CB8AC3E}">
        <p14:creationId xmlns:p14="http://schemas.microsoft.com/office/powerpoint/2010/main" val="3831846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involved DCDEE, CEH, EHS, Operators RTI, private Labs.</a:t>
            </a:r>
          </a:p>
        </p:txBody>
      </p:sp>
      <p:sp>
        <p:nvSpPr>
          <p:cNvPr id="4" name="Slide Number Placeholder 3"/>
          <p:cNvSpPr>
            <a:spLocks noGrp="1"/>
          </p:cNvSpPr>
          <p:nvPr>
            <p:ph type="sldNum" sz="quarter" idx="5"/>
          </p:nvPr>
        </p:nvSpPr>
        <p:spPr/>
        <p:txBody>
          <a:bodyPr/>
          <a:lstStyle/>
          <a:p>
            <a:fld id="{753D221B-1D52-4207-9B15-5D5E386531A1}" type="slidenum">
              <a:rPr lang="en-US" smtClean="0"/>
              <a:pPr/>
              <a:t>25</a:t>
            </a:fld>
            <a:endParaRPr lang="en-US"/>
          </a:p>
        </p:txBody>
      </p:sp>
    </p:spTree>
    <p:extLst>
      <p:ext uri="{BB962C8B-B14F-4D97-AF65-F5344CB8AC3E}">
        <p14:creationId xmlns:p14="http://schemas.microsoft.com/office/powerpoint/2010/main" val="3623412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3D221B-1D52-4207-9B15-5D5E386531A1}" type="slidenum">
              <a:rPr lang="en-US" smtClean="0"/>
              <a:pPr/>
              <a:t>26</a:t>
            </a:fld>
            <a:endParaRPr lang="en-US"/>
          </a:p>
        </p:txBody>
      </p:sp>
    </p:spTree>
    <p:extLst>
      <p:ext uri="{BB962C8B-B14F-4D97-AF65-F5344CB8AC3E}">
        <p14:creationId xmlns:p14="http://schemas.microsoft.com/office/powerpoint/2010/main" val="1315505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rule </a:t>
            </a:r>
            <a:r>
              <a:rPr lang="en-US" dirty="0" err="1"/>
              <a:t>languge</a:t>
            </a:r>
            <a:endParaRPr lang="en-US" dirty="0"/>
          </a:p>
        </p:txBody>
      </p:sp>
      <p:sp>
        <p:nvSpPr>
          <p:cNvPr id="4" name="Slide Number Placeholder 3"/>
          <p:cNvSpPr>
            <a:spLocks noGrp="1"/>
          </p:cNvSpPr>
          <p:nvPr>
            <p:ph type="sldNum" sz="quarter" idx="10"/>
          </p:nvPr>
        </p:nvSpPr>
        <p:spPr/>
        <p:txBody>
          <a:bodyPr/>
          <a:lstStyle/>
          <a:p>
            <a:fld id="{753D221B-1D52-4207-9B15-5D5E386531A1}" type="slidenum">
              <a:rPr lang="en-US" smtClean="0"/>
              <a:pPr/>
              <a:t>27</a:t>
            </a:fld>
            <a:endParaRPr lang="en-US"/>
          </a:p>
        </p:txBody>
      </p:sp>
    </p:spTree>
    <p:extLst>
      <p:ext uri="{BB962C8B-B14F-4D97-AF65-F5344CB8AC3E}">
        <p14:creationId xmlns:p14="http://schemas.microsoft.com/office/powerpoint/2010/main" val="699622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3D221B-1D52-4207-9B15-5D5E386531A1}" type="slidenum">
              <a:rPr lang="en-US" smtClean="0"/>
              <a:pPr/>
              <a:t>40</a:t>
            </a:fld>
            <a:endParaRPr lang="en-US"/>
          </a:p>
        </p:txBody>
      </p:sp>
    </p:spTree>
    <p:extLst>
      <p:ext uri="{BB962C8B-B14F-4D97-AF65-F5344CB8AC3E}">
        <p14:creationId xmlns:p14="http://schemas.microsoft.com/office/powerpoint/2010/main" val="3970789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3D221B-1D52-4207-9B15-5D5E386531A1}" type="slidenum">
              <a:rPr lang="en-US" smtClean="0"/>
              <a:pPr/>
              <a:t>42</a:t>
            </a:fld>
            <a:endParaRPr lang="en-US"/>
          </a:p>
        </p:txBody>
      </p:sp>
    </p:spTree>
    <p:extLst>
      <p:ext uri="{BB962C8B-B14F-4D97-AF65-F5344CB8AC3E}">
        <p14:creationId xmlns:p14="http://schemas.microsoft.com/office/powerpoint/2010/main" val="367377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under Highlights farm to table info.</a:t>
            </a:r>
          </a:p>
        </p:txBody>
      </p:sp>
      <p:sp>
        <p:nvSpPr>
          <p:cNvPr id="4" name="Slide Number Placeholder 3"/>
          <p:cNvSpPr>
            <a:spLocks noGrp="1"/>
          </p:cNvSpPr>
          <p:nvPr>
            <p:ph type="sldNum" sz="quarter" idx="5"/>
          </p:nvPr>
        </p:nvSpPr>
        <p:spPr/>
        <p:txBody>
          <a:bodyPr/>
          <a:lstStyle/>
          <a:p>
            <a:pPr>
              <a:defRPr/>
            </a:pPr>
            <a:fld id="{D1A8D7A2-ECD8-405E-A169-E793919B73C6}" type="slidenum">
              <a:rPr lang="en-US" smtClean="0"/>
              <a:pPr>
                <a:defRPr/>
              </a:pPr>
              <a:t>3</a:t>
            </a:fld>
            <a:endParaRPr lang="en-US" dirty="0"/>
          </a:p>
        </p:txBody>
      </p:sp>
    </p:spTree>
    <p:extLst>
      <p:ext uri="{BB962C8B-B14F-4D97-AF65-F5344CB8AC3E}">
        <p14:creationId xmlns:p14="http://schemas.microsoft.com/office/powerpoint/2010/main" val="377956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Lead .2816 forms.    </a:t>
            </a:r>
          </a:p>
        </p:txBody>
      </p:sp>
      <p:sp>
        <p:nvSpPr>
          <p:cNvPr id="4" name="Slide Number Placeholder 3"/>
          <p:cNvSpPr>
            <a:spLocks noGrp="1"/>
          </p:cNvSpPr>
          <p:nvPr>
            <p:ph type="sldNum" sz="quarter" idx="5"/>
          </p:nvPr>
        </p:nvSpPr>
        <p:spPr/>
        <p:txBody>
          <a:bodyPr/>
          <a:lstStyle/>
          <a:p>
            <a:pPr>
              <a:defRPr/>
            </a:pPr>
            <a:fld id="{D1A8D7A2-ECD8-405E-A169-E793919B73C6}" type="slidenum">
              <a:rPr lang="en-US" smtClean="0"/>
              <a:pPr>
                <a:defRPr/>
              </a:pPr>
              <a:t>4</a:t>
            </a:fld>
            <a:endParaRPr lang="en-US" dirty="0"/>
          </a:p>
        </p:txBody>
      </p:sp>
    </p:spTree>
    <p:extLst>
      <p:ext uri="{BB962C8B-B14F-4D97-AF65-F5344CB8AC3E}">
        <p14:creationId xmlns:p14="http://schemas.microsoft.com/office/powerpoint/2010/main" val="3892780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at 4/19/22</a:t>
            </a:r>
          </a:p>
        </p:txBody>
      </p:sp>
      <p:sp>
        <p:nvSpPr>
          <p:cNvPr id="4" name="Slide Number Placeholder 3"/>
          <p:cNvSpPr>
            <a:spLocks noGrp="1"/>
          </p:cNvSpPr>
          <p:nvPr>
            <p:ph type="sldNum" sz="quarter" idx="5"/>
          </p:nvPr>
        </p:nvSpPr>
        <p:spPr/>
        <p:txBody>
          <a:bodyPr/>
          <a:lstStyle/>
          <a:p>
            <a:pPr>
              <a:defRPr/>
            </a:pPr>
            <a:fld id="{D1A8D7A2-ECD8-405E-A169-E793919B73C6}" type="slidenum">
              <a:rPr lang="en-US" smtClean="0"/>
              <a:pPr>
                <a:defRPr/>
              </a:pPr>
              <a:t>5</a:t>
            </a:fld>
            <a:endParaRPr lang="en-US" dirty="0"/>
          </a:p>
        </p:txBody>
      </p:sp>
    </p:spTree>
    <p:extLst>
      <p:ext uri="{BB962C8B-B14F-4D97-AF65-F5344CB8AC3E}">
        <p14:creationId xmlns:p14="http://schemas.microsoft.com/office/powerpoint/2010/main" val="3331945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3D221B-1D52-4207-9B15-5D5E386531A1}" type="slidenum">
              <a:rPr lang="en-US" smtClean="0"/>
              <a:pPr/>
              <a:t>6</a:t>
            </a:fld>
            <a:endParaRPr lang="en-US"/>
          </a:p>
        </p:txBody>
      </p:sp>
    </p:spTree>
    <p:extLst>
      <p:ext uri="{BB962C8B-B14F-4D97-AF65-F5344CB8AC3E}">
        <p14:creationId xmlns:p14="http://schemas.microsoft.com/office/powerpoint/2010/main" val="502548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at 4/19/22</a:t>
            </a:r>
          </a:p>
        </p:txBody>
      </p:sp>
      <p:sp>
        <p:nvSpPr>
          <p:cNvPr id="4" name="Slide Number Placeholder 3"/>
          <p:cNvSpPr>
            <a:spLocks noGrp="1"/>
          </p:cNvSpPr>
          <p:nvPr>
            <p:ph type="sldNum" sz="quarter" idx="5"/>
          </p:nvPr>
        </p:nvSpPr>
        <p:spPr/>
        <p:txBody>
          <a:bodyPr/>
          <a:lstStyle/>
          <a:p>
            <a:pPr>
              <a:defRPr/>
            </a:pPr>
            <a:fld id="{D1A8D7A2-ECD8-405E-A169-E793919B73C6}" type="slidenum">
              <a:rPr lang="en-US" smtClean="0"/>
              <a:pPr>
                <a:defRPr/>
              </a:pPr>
              <a:t>7</a:t>
            </a:fld>
            <a:endParaRPr lang="en-US" dirty="0"/>
          </a:p>
        </p:txBody>
      </p:sp>
    </p:spTree>
    <p:extLst>
      <p:ext uri="{BB962C8B-B14F-4D97-AF65-F5344CB8AC3E}">
        <p14:creationId xmlns:p14="http://schemas.microsoft.com/office/powerpoint/2010/main" val="350685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Water Infrastructure Improvements for the Nation (WIIN)</a:t>
            </a:r>
            <a:endParaRPr lang="en-US" dirty="0"/>
          </a:p>
        </p:txBody>
      </p:sp>
      <p:sp>
        <p:nvSpPr>
          <p:cNvPr id="4" name="Slide Number Placeholder 3"/>
          <p:cNvSpPr>
            <a:spLocks noGrp="1"/>
          </p:cNvSpPr>
          <p:nvPr>
            <p:ph type="sldNum" sz="quarter" idx="5"/>
          </p:nvPr>
        </p:nvSpPr>
        <p:spPr/>
        <p:txBody>
          <a:bodyPr/>
          <a:lstStyle/>
          <a:p>
            <a:fld id="{753D221B-1D52-4207-9B15-5D5E386531A1}" type="slidenum">
              <a:rPr lang="en-US" smtClean="0"/>
              <a:pPr/>
              <a:t>9</a:t>
            </a:fld>
            <a:endParaRPr lang="en-US"/>
          </a:p>
        </p:txBody>
      </p:sp>
    </p:spTree>
    <p:extLst>
      <p:ext uri="{BB962C8B-B14F-4D97-AF65-F5344CB8AC3E}">
        <p14:creationId xmlns:p14="http://schemas.microsoft.com/office/powerpoint/2010/main" val="1408526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3D221B-1D52-4207-9B15-5D5E386531A1}" type="slidenum">
              <a:rPr lang="en-US" smtClean="0"/>
              <a:pPr/>
              <a:t>11</a:t>
            </a:fld>
            <a:endParaRPr lang="en-US"/>
          </a:p>
        </p:txBody>
      </p:sp>
    </p:spTree>
    <p:extLst>
      <p:ext uri="{BB962C8B-B14F-4D97-AF65-F5344CB8AC3E}">
        <p14:creationId xmlns:p14="http://schemas.microsoft.com/office/powerpoint/2010/main" val="3964281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D4C36D-855B-4AA4-9C35-A8344AD592F1}"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901EB214-6E3C-48E8-A3FA-ABC302425754}" type="slidenum">
              <a:rPr lang="en-US" smtClean="0"/>
              <a:pPr/>
              <a:t>‹#›</a:t>
            </a:fld>
            <a:endParaRPr lang="en-US"/>
          </a:p>
        </p:txBody>
      </p:sp>
    </p:spTree>
    <p:extLst>
      <p:ext uri="{BB962C8B-B14F-4D97-AF65-F5344CB8AC3E}">
        <p14:creationId xmlns:p14="http://schemas.microsoft.com/office/powerpoint/2010/main" val="588302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4C36D-855B-4AA4-9C35-A8344AD592F1}"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01EB214-6E3C-48E8-A3FA-ABC302425754}" type="slidenum">
              <a:rPr lang="en-US" smtClean="0"/>
              <a:pPr/>
              <a:t>‹#›</a:t>
            </a:fld>
            <a:endParaRPr lang="en-US"/>
          </a:p>
        </p:txBody>
      </p:sp>
    </p:spTree>
    <p:extLst>
      <p:ext uri="{BB962C8B-B14F-4D97-AF65-F5344CB8AC3E}">
        <p14:creationId xmlns:p14="http://schemas.microsoft.com/office/powerpoint/2010/main" val="130976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4C36D-855B-4AA4-9C35-A8344AD592F1}"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01EB214-6E3C-48E8-A3FA-ABC302425754}"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29019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FD4C36D-855B-4AA4-9C35-A8344AD592F1}" type="datetimeFigureOut">
              <a:rPr lang="en-US" smtClean="0"/>
              <a:pPr/>
              <a:t>4/18/2022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01EB214-6E3C-48E8-A3FA-ABC302425754}" type="slidenum">
              <a:rPr lang="en-US" smtClean="0"/>
              <a:pPr/>
              <a:t>‹#›</a:t>
            </a:fld>
            <a:endParaRPr lang="en-US"/>
          </a:p>
        </p:txBody>
      </p:sp>
    </p:spTree>
    <p:extLst>
      <p:ext uri="{BB962C8B-B14F-4D97-AF65-F5344CB8AC3E}">
        <p14:creationId xmlns:p14="http://schemas.microsoft.com/office/powerpoint/2010/main" val="368757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FD4C36D-855B-4AA4-9C35-A8344AD592F1}" type="datetimeFigureOut">
              <a:rPr lang="en-US" smtClean="0"/>
              <a:pPr/>
              <a:t>4/18/2022</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01EB214-6E3C-48E8-A3FA-ABC302425754}"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34292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FD4C36D-855B-4AA4-9C35-A8344AD592F1}" type="datetimeFigureOut">
              <a:rPr lang="en-US" smtClean="0"/>
              <a:pPr/>
              <a:t>4/18/2022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01EB214-6E3C-48E8-A3FA-ABC302425754}" type="slidenum">
              <a:rPr lang="en-US" smtClean="0"/>
              <a:pPr/>
              <a:t>‹#›</a:t>
            </a:fld>
            <a:endParaRPr lang="en-US"/>
          </a:p>
        </p:txBody>
      </p:sp>
    </p:spTree>
    <p:extLst>
      <p:ext uri="{BB962C8B-B14F-4D97-AF65-F5344CB8AC3E}">
        <p14:creationId xmlns:p14="http://schemas.microsoft.com/office/powerpoint/2010/main" val="2435182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4C36D-855B-4AA4-9C35-A8344AD592F1}"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1EB214-6E3C-48E8-A3FA-ABC302425754}" type="slidenum">
              <a:rPr lang="en-US" smtClean="0"/>
              <a:pPr/>
              <a:t>‹#›</a:t>
            </a:fld>
            <a:endParaRPr lang="en-US"/>
          </a:p>
        </p:txBody>
      </p:sp>
    </p:spTree>
    <p:extLst>
      <p:ext uri="{BB962C8B-B14F-4D97-AF65-F5344CB8AC3E}">
        <p14:creationId xmlns:p14="http://schemas.microsoft.com/office/powerpoint/2010/main" val="4047995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4C36D-855B-4AA4-9C35-A8344AD592F1}"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1EB214-6E3C-48E8-A3FA-ABC302425754}" type="slidenum">
              <a:rPr lang="en-US" smtClean="0"/>
              <a:pPr/>
              <a:t>‹#›</a:t>
            </a:fld>
            <a:endParaRPr lang="en-US"/>
          </a:p>
        </p:txBody>
      </p:sp>
    </p:spTree>
    <p:extLst>
      <p:ext uri="{BB962C8B-B14F-4D97-AF65-F5344CB8AC3E}">
        <p14:creationId xmlns:p14="http://schemas.microsoft.com/office/powerpoint/2010/main" val="334853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4C36D-855B-4AA4-9C35-A8344AD592F1}"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1EB214-6E3C-48E8-A3FA-ABC302425754}" type="slidenum">
              <a:rPr lang="en-US" smtClean="0"/>
              <a:pPr/>
              <a:t>‹#›</a:t>
            </a:fld>
            <a:endParaRPr lang="en-US"/>
          </a:p>
        </p:txBody>
      </p:sp>
    </p:spTree>
    <p:extLst>
      <p:ext uri="{BB962C8B-B14F-4D97-AF65-F5344CB8AC3E}">
        <p14:creationId xmlns:p14="http://schemas.microsoft.com/office/powerpoint/2010/main" val="715092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4C36D-855B-4AA4-9C35-A8344AD592F1}"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01EB214-6E3C-48E8-A3FA-ABC302425754}" type="slidenum">
              <a:rPr lang="en-US" smtClean="0"/>
              <a:pPr/>
              <a:t>‹#›</a:t>
            </a:fld>
            <a:endParaRPr lang="en-US"/>
          </a:p>
        </p:txBody>
      </p:sp>
    </p:spTree>
    <p:extLst>
      <p:ext uri="{BB962C8B-B14F-4D97-AF65-F5344CB8AC3E}">
        <p14:creationId xmlns:p14="http://schemas.microsoft.com/office/powerpoint/2010/main" val="115870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D4C36D-855B-4AA4-9C35-A8344AD592F1}" type="datetimeFigureOut">
              <a:rPr lang="en-US" smtClean="0"/>
              <a:pPr/>
              <a:t>4/18/2022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901EB214-6E3C-48E8-A3FA-ABC302425754}" type="slidenum">
              <a:rPr lang="en-US" smtClean="0"/>
              <a:pPr/>
              <a:t>‹#›</a:t>
            </a:fld>
            <a:endParaRPr lang="en-US"/>
          </a:p>
        </p:txBody>
      </p:sp>
    </p:spTree>
    <p:extLst>
      <p:ext uri="{BB962C8B-B14F-4D97-AF65-F5344CB8AC3E}">
        <p14:creationId xmlns:p14="http://schemas.microsoft.com/office/powerpoint/2010/main" val="28480509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D4C36D-855B-4AA4-9C35-A8344AD592F1}" type="datetimeFigureOut">
              <a:rPr lang="en-US" smtClean="0"/>
              <a:pPr/>
              <a:t>4/18/2022</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01EB214-6E3C-48E8-A3FA-ABC302425754}" type="slidenum">
              <a:rPr lang="en-US" smtClean="0"/>
              <a:pPr/>
              <a:t>‹#›</a:t>
            </a:fld>
            <a:endParaRPr lang="en-US"/>
          </a:p>
        </p:txBody>
      </p:sp>
    </p:spTree>
    <p:extLst>
      <p:ext uri="{BB962C8B-B14F-4D97-AF65-F5344CB8AC3E}">
        <p14:creationId xmlns:p14="http://schemas.microsoft.com/office/powerpoint/2010/main" val="235162719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D4C36D-855B-4AA4-9C35-A8344AD592F1}" type="datetimeFigureOut">
              <a:rPr lang="en-US" smtClean="0"/>
              <a:pPr/>
              <a:t>4/18/2022</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01EB214-6E3C-48E8-A3FA-ABC302425754}" type="slidenum">
              <a:rPr lang="en-US" smtClean="0"/>
              <a:pPr/>
              <a:t>‹#›</a:t>
            </a:fld>
            <a:endParaRPr lang="en-US"/>
          </a:p>
        </p:txBody>
      </p:sp>
    </p:spTree>
    <p:extLst>
      <p:ext uri="{BB962C8B-B14F-4D97-AF65-F5344CB8AC3E}">
        <p14:creationId xmlns:p14="http://schemas.microsoft.com/office/powerpoint/2010/main" val="3259102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4C36D-855B-4AA4-9C35-A8344AD592F1}" type="datetimeFigureOut">
              <a:rPr lang="en-US" smtClean="0"/>
              <a:pPr/>
              <a:t>4/18/2022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01EB214-6E3C-48E8-A3FA-ABC302425754}" type="slidenum">
              <a:rPr lang="en-US" smtClean="0"/>
              <a:pPr/>
              <a:t>‹#›</a:t>
            </a:fld>
            <a:endParaRPr lang="en-US"/>
          </a:p>
        </p:txBody>
      </p:sp>
    </p:spTree>
    <p:extLst>
      <p:ext uri="{BB962C8B-B14F-4D97-AF65-F5344CB8AC3E}">
        <p14:creationId xmlns:p14="http://schemas.microsoft.com/office/powerpoint/2010/main" val="119131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4C36D-855B-4AA4-9C35-A8344AD592F1}" type="datetimeFigureOut">
              <a:rPr lang="en-US" smtClean="0"/>
              <a:pPr/>
              <a:t>4/18/2022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01EB214-6E3C-48E8-A3FA-ABC302425754}" type="slidenum">
              <a:rPr lang="en-US" smtClean="0"/>
              <a:pPr/>
              <a:t>‹#›</a:t>
            </a:fld>
            <a:endParaRPr lang="en-US"/>
          </a:p>
        </p:txBody>
      </p:sp>
    </p:spTree>
    <p:extLst>
      <p:ext uri="{BB962C8B-B14F-4D97-AF65-F5344CB8AC3E}">
        <p14:creationId xmlns:p14="http://schemas.microsoft.com/office/powerpoint/2010/main" val="206114953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4C36D-855B-4AA4-9C35-A8344AD592F1}" type="datetimeFigureOut">
              <a:rPr lang="en-US" smtClean="0"/>
              <a:pPr/>
              <a:t>4/18/2022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01EB214-6E3C-48E8-A3FA-ABC302425754}" type="slidenum">
              <a:rPr lang="en-US" smtClean="0"/>
              <a:pPr/>
              <a:t>‹#›</a:t>
            </a:fld>
            <a:endParaRPr lang="en-US"/>
          </a:p>
        </p:txBody>
      </p:sp>
    </p:spTree>
    <p:extLst>
      <p:ext uri="{BB962C8B-B14F-4D97-AF65-F5344CB8AC3E}">
        <p14:creationId xmlns:p14="http://schemas.microsoft.com/office/powerpoint/2010/main" val="91442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FD4C36D-855B-4AA4-9C35-A8344AD592F1}" type="datetimeFigureOut">
              <a:rPr lang="en-US" smtClean="0"/>
              <a:pPr/>
              <a:t>4/18/2022</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901EB214-6E3C-48E8-A3FA-ABC302425754}" type="slidenum">
              <a:rPr lang="en-US" smtClean="0"/>
              <a:pPr/>
              <a:t>‹#›</a:t>
            </a:fld>
            <a:endParaRPr lang="en-US"/>
          </a:p>
        </p:txBody>
      </p:sp>
    </p:spTree>
    <p:extLst>
      <p:ext uri="{BB962C8B-B14F-4D97-AF65-F5344CB8AC3E}">
        <p14:creationId xmlns:p14="http://schemas.microsoft.com/office/powerpoint/2010/main" val="767488277"/>
      </p:ext>
    </p:extLst>
  </p:cSld>
  <p:clrMap bg1="lt1" tx1="dk1" bg2="lt2" tx2="dk2" accent1="accent1" accent2="accent2" accent3="accent3" accent4="accent4" accent5="accent5" accent6="accent6" hlink="hlink" folHlink="folHlink"/>
  <p:sldLayoutIdLst>
    <p:sldLayoutId id="2147484798" r:id="rId1"/>
    <p:sldLayoutId id="2147484799" r:id="rId2"/>
    <p:sldLayoutId id="2147484800" r:id="rId3"/>
    <p:sldLayoutId id="2147484801" r:id="rId4"/>
    <p:sldLayoutId id="2147484802" r:id="rId5"/>
    <p:sldLayoutId id="2147484803" r:id="rId6"/>
    <p:sldLayoutId id="2147484804" r:id="rId7"/>
    <p:sldLayoutId id="2147484805" r:id="rId8"/>
    <p:sldLayoutId id="2147484806" r:id="rId9"/>
    <p:sldLayoutId id="2147484807" r:id="rId10"/>
    <p:sldLayoutId id="2147484808" r:id="rId11"/>
    <p:sldLayoutId id="2147484809" r:id="rId12"/>
    <p:sldLayoutId id="2147484810" r:id="rId13"/>
    <p:sldLayoutId id="2147484811" r:id="rId14"/>
    <p:sldLayoutId id="2147484812" r:id="rId15"/>
    <p:sldLayoutId id="214748481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www.bing.com/images/search?q=clip+art+of+children+in+child+care+setting&amp;view=detailv2&amp;&amp;id=725E5E32A6BF3718E9722AD01B2AB90FBF48BD11&amp;selectedIndex=67&amp;ccid=%2bsiShdXE&amp;simid=608022260379813503&amp;thid=OIP.Mfac89285d5c4b28352b1eb939114f2ffo0"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hyperlink" Target="https://urldefense.com/v3/__https:/www.ncleg.gov/Sessions/2021/Bills/House/PDF/H272v4.pdf__;!!HYmSToo!ORI3RwEgRw_v_3SIUWz-HJYmzdbUu2fNPDDj6Xy04WMEFZm_K4T3BkAe4HOP2_k2lUnDUeI$"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cleanwaterforcarolinakids.org/data"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tmp"/></Relationships>
</file>

<file path=ppt/slides/_rels/slide1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ehs.ncpublichealth.com/hhccehb/ceh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cleanwaterforcarolinakids.org/data"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coronavirus/2019-ncov/php/building-water-system.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www.epa.gov/sites/production/files/2020-05/documents/final_maintaining_building_water_quality_5.6.20-v2.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hyperlink" Target="http://www.easy-house-painting-tips.com/images/Lead_Paint_Child.jpg" TargetMode="Externa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urldefense.com/v3/__https:/www.ncleg.gov/Sessions/2021/Bills/House/PDF/H272v4.pdf__;!!HYmSToo!ORI3RwEgRw_v_3SIUWz-HJYmzdbUu2fNPDDj6Xy04WMEFZm_K4T3BkAe4HOP2_k2lUnDUe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4724400"/>
            <a:ext cx="4086673" cy="1905000"/>
          </a:xfrm>
        </p:spPr>
        <p:txBody>
          <a:bodyPr>
            <a:normAutofit/>
          </a:bodyPr>
          <a:lstStyle/>
          <a:p>
            <a:pPr algn="ctr"/>
            <a:r>
              <a:rPr lang="en-US" sz="2800" b="1" dirty="0"/>
              <a:t>CEH </a:t>
            </a:r>
            <a:br>
              <a:rPr lang="en-US" sz="2800" b="1" dirty="0"/>
            </a:br>
            <a:r>
              <a:rPr lang="en-US" sz="2800" b="1" dirty="0"/>
              <a:t>Educational Meeting</a:t>
            </a:r>
            <a:br>
              <a:rPr lang="en-US" sz="2800" b="1" dirty="0"/>
            </a:br>
            <a:br>
              <a:rPr lang="en-US" sz="2800" b="1" dirty="0"/>
            </a:br>
            <a:r>
              <a:rPr lang="en-US" sz="2800" b="1" dirty="0"/>
              <a:t>April 19, 2022 </a:t>
            </a:r>
          </a:p>
        </p:txBody>
      </p:sp>
      <p:sp>
        <p:nvSpPr>
          <p:cNvPr id="3" name="Subtitle 2"/>
          <p:cNvSpPr>
            <a:spLocks noGrp="1"/>
          </p:cNvSpPr>
          <p:nvPr>
            <p:ph type="subTitle" idx="1"/>
          </p:nvPr>
        </p:nvSpPr>
        <p:spPr>
          <a:xfrm>
            <a:off x="762000" y="104269"/>
            <a:ext cx="8077200" cy="2642616"/>
          </a:xfrm>
        </p:spPr>
        <p:txBody>
          <a:bodyPr>
            <a:normAutofit/>
          </a:bodyPr>
          <a:lstStyle/>
          <a:p>
            <a:pPr algn="ctr"/>
            <a:endParaRPr lang="en-US" sz="3600" dirty="0"/>
          </a:p>
          <a:p>
            <a:pPr algn="ctr"/>
            <a:endParaRPr lang="en-US" sz="3600" dirty="0"/>
          </a:p>
          <a:p>
            <a:pPr algn="ctr"/>
            <a:endParaRPr lang="en-US" sz="3600" dirty="0"/>
          </a:p>
          <a:p>
            <a:pPr algn="ctr"/>
            <a:endParaRPr lang="en-US" sz="3600" dirty="0"/>
          </a:p>
        </p:txBody>
      </p:sp>
      <p:sp>
        <p:nvSpPr>
          <p:cNvPr id="4" name="Rectangle 2"/>
          <p:cNvSpPr txBox="1">
            <a:spLocks noChangeArrowheads="1"/>
          </p:cNvSpPr>
          <p:nvPr/>
        </p:nvSpPr>
        <p:spPr>
          <a:xfrm>
            <a:off x="658332" y="239268"/>
            <a:ext cx="8284535" cy="2209800"/>
          </a:xfrm>
          <a:prstGeom prst="rect">
            <a:avLst/>
          </a:prstGeom>
        </p:spPr>
        <p:txBody>
          <a:bodyPr vert="horz" lIns="91440" tIns="0" rIns="45720" bIns="0" rtlCol="0" anchor="t">
            <a:normAutofit fontScale="92500"/>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accent1">
                    <a:satMod val="150000"/>
                  </a:schemeClr>
                </a:solidFill>
                <a:effectLst/>
                <a:uLnTx/>
                <a:uFillTx/>
                <a:latin typeface="+mj-lt"/>
                <a:ea typeface="+mj-ea"/>
                <a:cs typeface="+mj-cs"/>
              </a:rPr>
              <a:t>Children’s Environmental Health Updates </a:t>
            </a:r>
          </a:p>
        </p:txBody>
      </p:sp>
      <p:pic>
        <p:nvPicPr>
          <p:cNvPr id="1026" name="Picture 2" descr="http://tse1.mm.bing.net/th?&amp;id=OIP.Mfac89285d5c4b28352b1eb939114f2ffo0&amp;w=300&amp;h=225&amp;c=0&amp;pid=1.9&amp;rs=0&amp;p=0&amp;r=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675632"/>
            <a:ext cx="2590800" cy="1943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http://www.childandfamily-nj.org/docs/img/images/childcare_block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9446" y="2584067"/>
            <a:ext cx="2289068" cy="1539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AD760C0-0B57-4BE0-9F7B-A2D0E779D1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52400" y="4945380"/>
            <a:ext cx="2514601" cy="16797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outdoor, person, tool&#10;&#10;Description automatically generated">
            <a:extLst>
              <a:ext uri="{FF2B5EF4-FFF2-40B4-BE49-F238E27FC236}">
                <a16:creationId xmlns:a16="http://schemas.microsoft.com/office/drawing/2014/main" id="{4319FC00-048B-4E97-9E0C-3A10BEDB855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500" t="119" r="23500" b="10575"/>
          <a:stretch/>
        </p:blipFill>
        <p:spPr>
          <a:xfrm rot="5400000">
            <a:off x="617563" y="2226025"/>
            <a:ext cx="1889733" cy="1808195"/>
          </a:xfrm>
          <a:prstGeom prst="rect">
            <a:avLst/>
          </a:prstGeom>
        </p:spPr>
      </p:pic>
      <p:pic>
        <p:nvPicPr>
          <p:cNvPr id="9" name="Picture 8" descr="A child drinking water from a faucet&#10;&#10;Description automatically generated with medium confidence">
            <a:extLst>
              <a:ext uri="{FF2B5EF4-FFF2-40B4-BE49-F238E27FC236}">
                <a16:creationId xmlns:a16="http://schemas.microsoft.com/office/drawing/2014/main" id="{7AC8B3C9-B575-40C9-BD1C-EE2451463EC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4650" r="6853"/>
          <a:stretch/>
        </p:blipFill>
        <p:spPr>
          <a:xfrm>
            <a:off x="6472255" y="2336674"/>
            <a:ext cx="2041540" cy="1738315"/>
          </a:xfrm>
          <a:prstGeom prst="rect">
            <a:avLst/>
          </a:prstGeom>
        </p:spPr>
      </p:pic>
    </p:spTree>
    <p:extLst>
      <p:ext uri="{BB962C8B-B14F-4D97-AF65-F5344CB8AC3E}">
        <p14:creationId xmlns:p14="http://schemas.microsoft.com/office/powerpoint/2010/main" val="126695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F369-E71C-4315-A783-D7B9A099D769}"/>
              </a:ext>
            </a:extLst>
          </p:cNvPr>
          <p:cNvSpPr>
            <a:spLocks noGrp="1"/>
          </p:cNvSpPr>
          <p:nvPr>
            <p:ph type="title"/>
          </p:nvPr>
        </p:nvSpPr>
        <p:spPr>
          <a:xfrm>
            <a:off x="1447800" y="228600"/>
            <a:ext cx="6589200" cy="1252129"/>
          </a:xfrm>
        </p:spPr>
        <p:txBody>
          <a:bodyPr>
            <a:normAutofit/>
          </a:bodyPr>
          <a:lstStyle/>
          <a:p>
            <a:pPr algn="ctr"/>
            <a:r>
              <a:rPr lang="en-US" sz="4000" b="1" u="sng" dirty="0"/>
              <a:t>Session Law (H272)</a:t>
            </a:r>
            <a:br>
              <a:rPr lang="en-US" sz="4000" b="1" u="sng" dirty="0"/>
            </a:br>
            <a:r>
              <a:rPr lang="en-US" sz="2400" b="1" dirty="0"/>
              <a:t>Effective December 1, 2021</a:t>
            </a:r>
          </a:p>
        </p:txBody>
      </p:sp>
      <p:sp>
        <p:nvSpPr>
          <p:cNvPr id="3" name="Rectangle 2">
            <a:extLst>
              <a:ext uri="{FF2B5EF4-FFF2-40B4-BE49-F238E27FC236}">
                <a16:creationId xmlns:a16="http://schemas.microsoft.com/office/drawing/2014/main" id="{F647DF3C-B9FF-4E88-84CD-6D5032F2B992}"/>
              </a:ext>
            </a:extLst>
          </p:cNvPr>
          <p:cNvSpPr/>
          <p:nvPr/>
        </p:nvSpPr>
        <p:spPr>
          <a:xfrm>
            <a:off x="457200" y="1219200"/>
            <a:ext cx="8610600" cy="5262979"/>
          </a:xfrm>
          <a:prstGeom prst="rect">
            <a:avLst/>
          </a:prstGeom>
        </p:spPr>
        <p:txBody>
          <a:bodyPr wrap="square">
            <a:spAutoFit/>
          </a:bodyPr>
          <a:lstStyle/>
          <a:p>
            <a:pPr lvl="1"/>
            <a:endParaRPr lang="en-US" sz="2400" dirty="0"/>
          </a:p>
          <a:p>
            <a:pPr marL="342900" indent="-342900">
              <a:buFont typeface="Symbol" panose="05050102010706020507" pitchFamily="18" charset="2"/>
              <a:buChar char=""/>
            </a:pPr>
            <a:r>
              <a:rPr lang="en-US" sz="2400" b="1" u="sng" dirty="0">
                <a:effectLst/>
                <a:ea typeface="Calibri" panose="020F0502020204030204" pitchFamily="34" charset="0"/>
                <a:hlinkClick r:id="rId2">
                  <a:extLst>
                    <a:ext uri="{A12FA001-AC4F-418D-AE19-62706E023703}">
                      <ahyp:hlinkClr xmlns:ahyp="http://schemas.microsoft.com/office/drawing/2018/hyperlinkcolor" val="tx"/>
                    </a:ext>
                  </a:extLst>
                </a:hlinkClick>
              </a:rPr>
              <a:t>Session Law 2021-69</a:t>
            </a:r>
            <a:r>
              <a:rPr lang="en-US" sz="2400" b="1" dirty="0">
                <a:effectLst/>
                <a:ea typeface="Calibri" panose="020F0502020204030204" pitchFamily="34" charset="0"/>
              </a:rPr>
              <a:t> Revise Health Standard for Lead (H272)</a:t>
            </a:r>
          </a:p>
          <a:p>
            <a:endParaRPr lang="en-US" sz="24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ea typeface="Times New Roman" panose="02020603050405020304" pitchFamily="18" charset="0"/>
              </a:rPr>
              <a:t>Amends the “Lead poisoning hazard” definition of lead in drinking water (GS 130A-131.7(7)) to a concentration equal or greater to </a:t>
            </a:r>
            <a:r>
              <a:rPr lang="en-US" sz="2400" b="1" dirty="0">
                <a:solidFill>
                  <a:srgbClr val="0070C0"/>
                </a:solidFill>
                <a:effectLst/>
                <a:ea typeface="Times New Roman" panose="02020603050405020304" pitchFamily="18" charset="0"/>
              </a:rPr>
              <a:t>10 ppb </a:t>
            </a:r>
            <a:r>
              <a:rPr lang="en-US" sz="2400" dirty="0">
                <a:effectLst/>
                <a:ea typeface="Times New Roman" panose="02020603050405020304" pitchFamily="18" charset="0"/>
              </a:rPr>
              <a:t>(formerly, 15 ppb). The clearance level of lead in drinking water for remediation plans has also been reduced to </a:t>
            </a:r>
            <a:r>
              <a:rPr lang="en-US" sz="2400" b="1" dirty="0">
                <a:solidFill>
                  <a:srgbClr val="0070C0"/>
                </a:solidFill>
                <a:effectLst/>
                <a:ea typeface="Times New Roman" panose="02020603050405020304" pitchFamily="18" charset="0"/>
              </a:rPr>
              <a:t>10 ppb </a:t>
            </a:r>
            <a:r>
              <a:rPr lang="en-US" sz="2400" dirty="0">
                <a:effectLst/>
                <a:ea typeface="Times New Roman" panose="02020603050405020304" pitchFamily="18" charset="0"/>
              </a:rPr>
              <a:t>(GS 130A-131.9C(</a:t>
            </a:r>
            <a:r>
              <a:rPr lang="en-US" sz="2400" dirty="0" err="1">
                <a:effectLst/>
                <a:ea typeface="Times New Roman" panose="02020603050405020304" pitchFamily="18" charset="0"/>
              </a:rPr>
              <a:t>i</a:t>
            </a:r>
            <a:r>
              <a:rPr lang="en-US" sz="2400" dirty="0">
                <a:effectLst/>
                <a:ea typeface="Times New Roman" panose="02020603050405020304" pitchFamily="18" charset="0"/>
              </a:rPr>
              <a:t>)).</a:t>
            </a:r>
          </a:p>
          <a:p>
            <a:pPr marR="0" lvl="0">
              <a:spcBef>
                <a:spcPts val="0"/>
              </a:spcBef>
              <a:spcAft>
                <a:spcPts val="0"/>
              </a:spcAft>
            </a:pPr>
            <a:endParaRPr lang="en-US" sz="2400" dirty="0">
              <a:effectLst/>
              <a:ea typeface="Calibri" panose="020F0502020204030204" pitchFamily="34" charset="0"/>
            </a:endParaRPr>
          </a:p>
          <a:p>
            <a:pPr marR="0" lvl="0">
              <a:spcBef>
                <a:spcPts val="0"/>
              </a:spcBef>
              <a:spcAft>
                <a:spcPts val="0"/>
              </a:spcAft>
            </a:pPr>
            <a:r>
              <a:rPr lang="en-US" sz="2400" b="1" dirty="0">
                <a:ea typeface="Calibri" panose="020F0502020204030204" pitchFamily="34" charset="0"/>
              </a:rPr>
              <a:t>Question:</a:t>
            </a:r>
            <a:r>
              <a:rPr lang="en-US" sz="2400" dirty="0">
                <a:ea typeface="Calibri" panose="020F0502020204030204" pitchFamily="34" charset="0"/>
              </a:rPr>
              <a:t> What if previous test results prior to Dec 1</a:t>
            </a:r>
            <a:r>
              <a:rPr lang="en-US" sz="2400" baseline="30000" dirty="0">
                <a:ea typeface="Calibri" panose="020F0502020204030204" pitchFamily="34" charset="0"/>
              </a:rPr>
              <a:t>st</a:t>
            </a:r>
            <a:r>
              <a:rPr lang="en-US" sz="2400" dirty="0">
                <a:ea typeface="Calibri" panose="020F0502020204030204" pitchFamily="34" charset="0"/>
              </a:rPr>
              <a:t> of 2021 exceeded 10ppb but were less than 15ppb? Will this affect the current sanitation inspection?</a:t>
            </a:r>
            <a:endParaRPr lang="en-US" sz="2400" dirty="0">
              <a:effectLst/>
              <a:ea typeface="Calibri" panose="020F0502020204030204" pitchFamily="34" charset="0"/>
            </a:endParaRPr>
          </a:p>
        </p:txBody>
      </p:sp>
    </p:spTree>
    <p:extLst>
      <p:ext uri="{BB962C8B-B14F-4D97-AF65-F5344CB8AC3E}">
        <p14:creationId xmlns:p14="http://schemas.microsoft.com/office/powerpoint/2010/main" val="3732751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2C65-111A-45BC-9899-3A1E29D38B2D}"/>
              </a:ext>
            </a:extLst>
          </p:cNvPr>
          <p:cNvSpPr>
            <a:spLocks noGrp="1"/>
          </p:cNvSpPr>
          <p:nvPr>
            <p:ph type="title"/>
          </p:nvPr>
        </p:nvSpPr>
        <p:spPr>
          <a:xfrm>
            <a:off x="1143000" y="381000"/>
            <a:ext cx="7486992" cy="838200"/>
          </a:xfrm>
        </p:spPr>
        <p:txBody>
          <a:bodyPr>
            <a:normAutofit fontScale="90000"/>
          </a:bodyPr>
          <a:lstStyle/>
          <a:p>
            <a:pPr algn="ctr"/>
            <a:r>
              <a:rPr lang="en-US" b="1" u="sng" dirty="0">
                <a:solidFill>
                  <a:srgbClr val="C00000"/>
                </a:solidFill>
              </a:rPr>
              <a:t>.2816 Lead in Water Testing Overview</a:t>
            </a:r>
          </a:p>
        </p:txBody>
      </p:sp>
      <p:sp>
        <p:nvSpPr>
          <p:cNvPr id="3" name="Content Placeholder 2">
            <a:extLst>
              <a:ext uri="{FF2B5EF4-FFF2-40B4-BE49-F238E27FC236}">
                <a16:creationId xmlns:a16="http://schemas.microsoft.com/office/drawing/2014/main" id="{7139B9AD-9E9D-4581-9BB9-784FB8EFBB12}"/>
              </a:ext>
            </a:extLst>
          </p:cNvPr>
          <p:cNvSpPr>
            <a:spLocks noGrp="1"/>
          </p:cNvSpPr>
          <p:nvPr>
            <p:ph idx="1"/>
          </p:nvPr>
        </p:nvSpPr>
        <p:spPr>
          <a:xfrm>
            <a:off x="714203" y="1143000"/>
            <a:ext cx="7715593" cy="5715000"/>
          </a:xfrm>
        </p:spPr>
        <p:txBody>
          <a:bodyPr>
            <a:noAutofit/>
          </a:bodyPr>
          <a:lstStyle/>
          <a:p>
            <a:pPr marL="571500" indent="-571500">
              <a:buFont typeface="Arial" panose="020B0604020202020204" pitchFamily="34" charset="0"/>
              <a:buChar char="•"/>
            </a:pPr>
            <a:r>
              <a:rPr lang="en-US" sz="2000" dirty="0"/>
              <a:t>Required testing of all fixtures used for drinking and food preparation within 1 year, once every 3 years, within 30 days of renovation or repairs that impact water infrastructure, and during the license application process.  </a:t>
            </a:r>
          </a:p>
          <a:p>
            <a:pPr marL="571500" indent="-571500">
              <a:buFont typeface="Arial" panose="020B0604020202020204" pitchFamily="34" charset="0"/>
              <a:buChar char="•"/>
            </a:pPr>
            <a:r>
              <a:rPr lang="en-US" sz="2000" dirty="0"/>
              <a:t>All testing completed per EPA 3T’s Guidelines.</a:t>
            </a:r>
          </a:p>
          <a:p>
            <a:pPr marL="571500" indent="-571500">
              <a:buFont typeface="Arial" panose="020B0604020202020204" pitchFamily="34" charset="0"/>
              <a:buChar char="•"/>
            </a:pPr>
            <a:r>
              <a:rPr lang="en-US" sz="2000" dirty="0"/>
              <a:t>Testing was initially to be completed by October 1, 2020.</a:t>
            </a:r>
          </a:p>
          <a:p>
            <a:pPr marL="571500" indent="-571500">
              <a:buFont typeface="Arial" panose="020B0604020202020204" pitchFamily="34" charset="0"/>
              <a:buChar char="•"/>
            </a:pPr>
            <a:r>
              <a:rPr lang="en-US" sz="2000" dirty="0"/>
              <a:t>Delay in WIIN Grant Award.</a:t>
            </a:r>
          </a:p>
          <a:p>
            <a:pPr marL="571500" indent="-571500">
              <a:buFont typeface="Arial" panose="020B0604020202020204" pitchFamily="34" charset="0"/>
              <a:buChar char="•"/>
            </a:pPr>
            <a:r>
              <a:rPr lang="en-US" sz="2000" dirty="0"/>
              <a:t>Delay due to COVID.</a:t>
            </a:r>
          </a:p>
          <a:p>
            <a:pPr marL="571500" indent="-571500">
              <a:buFont typeface="Arial" panose="020B0604020202020204" pitchFamily="34" charset="0"/>
              <a:buChar char="•"/>
            </a:pPr>
            <a:r>
              <a:rPr lang="en-US" sz="2000" dirty="0"/>
              <a:t>Testing began around June 2020.</a:t>
            </a:r>
          </a:p>
          <a:p>
            <a:pPr marL="571500" indent="-571500">
              <a:buFont typeface="Arial" panose="020B0604020202020204" pitchFamily="34" charset="0"/>
              <a:buChar char="•"/>
            </a:pPr>
            <a:r>
              <a:rPr lang="en-US" sz="2000" dirty="0"/>
              <a:t>Most testing was completed by June 2021.</a:t>
            </a:r>
          </a:p>
          <a:p>
            <a:pPr marL="571500" indent="-571500">
              <a:buFont typeface="Arial" panose="020B0604020202020204" pitchFamily="34" charset="0"/>
              <a:buChar char="•"/>
            </a:pPr>
            <a:r>
              <a:rPr lang="en-US" sz="2000" dirty="0"/>
              <a:t>Currently new WIIN Grant funding being pursued for Cycle 2 testing. (Ed Norman)</a:t>
            </a:r>
          </a:p>
        </p:txBody>
      </p:sp>
    </p:spTree>
    <p:extLst>
      <p:ext uri="{BB962C8B-B14F-4D97-AF65-F5344CB8AC3E}">
        <p14:creationId xmlns:p14="http://schemas.microsoft.com/office/powerpoint/2010/main" val="210969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1724BC-A1D2-41D8-8A69-DA2109B8C093}"/>
              </a:ext>
            </a:extLst>
          </p:cNvPr>
          <p:cNvSpPr/>
          <p:nvPr/>
        </p:nvSpPr>
        <p:spPr>
          <a:xfrm>
            <a:off x="491359" y="1318022"/>
            <a:ext cx="4191000" cy="5539978"/>
          </a:xfrm>
          <a:prstGeom prst="rect">
            <a:avLst/>
          </a:prstGeom>
        </p:spPr>
        <p:txBody>
          <a:bodyPr wrap="square">
            <a:spAutoFit/>
          </a:bodyPr>
          <a:lstStyle/>
          <a:p>
            <a:r>
              <a:rPr lang="en-US" sz="2400" b="1" dirty="0"/>
              <a:t>EPA 3T’S Requires </a:t>
            </a:r>
          </a:p>
          <a:p>
            <a:endParaRPr lang="en-US" sz="2400" b="1" dirty="0"/>
          </a:p>
          <a:p>
            <a:pPr marL="457200" indent="-457200">
              <a:buFont typeface="Arial" panose="020B0604020202020204" pitchFamily="34" charset="0"/>
              <a:buChar char="•"/>
            </a:pPr>
            <a:r>
              <a:rPr lang="en-US" cap="all" dirty="0"/>
              <a:t>Use 250ml bottles</a:t>
            </a:r>
            <a:r>
              <a:rPr lang="en-US" dirty="0"/>
              <a:t>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STAGNATION PERIOD BETWEEN 8-72 HOURS. (3Ts 8 – 18 hours)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COLLECT WATER SAMPLES BEFORE THE FACILITY OPENS AND BEFORE ANY WATER IS USED. (Monday Preferred)</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FOLLOW-UP SAMPLING COMPLETED BY DEPARTMENT OR LOCAL HEALTH DEPARTMENT.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FOLLOW-UP COLLECT FIRST DRAW AND 30 SECOND FLUSH. </a:t>
            </a:r>
          </a:p>
        </p:txBody>
      </p:sp>
      <p:pic>
        <p:nvPicPr>
          <p:cNvPr id="9" name="Picture 8" descr="3Ts for Reducing Lead in Drinking Water in Schools and Child Care Facilities - Adobe Acrobat Reader DC">
            <a:extLst>
              <a:ext uri="{FF2B5EF4-FFF2-40B4-BE49-F238E27FC236}">
                <a16:creationId xmlns:a16="http://schemas.microsoft.com/office/drawing/2014/main" id="{24E855F6-4B89-4E6D-8CBF-F1154C919E68}"/>
              </a:ext>
            </a:extLst>
          </p:cNvPr>
          <p:cNvPicPr>
            <a:picLocks noChangeAspect="1"/>
          </p:cNvPicPr>
          <p:nvPr/>
        </p:nvPicPr>
        <p:blipFill rotWithShape="1">
          <a:blip r:embed="rId3">
            <a:extLst>
              <a:ext uri="{28A0092B-C50C-407E-A947-70E740481C1C}">
                <a14:useLocalDpi xmlns:a14="http://schemas.microsoft.com/office/drawing/2010/main" val="0"/>
              </a:ext>
            </a:extLst>
          </a:blip>
          <a:srcRect l="16413" t="16869" r="19303" b="-102"/>
          <a:stretch/>
        </p:blipFill>
        <p:spPr>
          <a:xfrm>
            <a:off x="4800600" y="951461"/>
            <a:ext cx="3886200" cy="4955078"/>
          </a:xfrm>
          <a:prstGeom prst="rect">
            <a:avLst/>
          </a:prstGeom>
        </p:spPr>
      </p:pic>
      <p:sp>
        <p:nvSpPr>
          <p:cNvPr id="5" name="TextBox 4">
            <a:extLst>
              <a:ext uri="{FF2B5EF4-FFF2-40B4-BE49-F238E27FC236}">
                <a16:creationId xmlns:a16="http://schemas.microsoft.com/office/drawing/2014/main" id="{68547908-A1A7-4FCE-A690-7CBC34E4529D}"/>
              </a:ext>
            </a:extLst>
          </p:cNvPr>
          <p:cNvSpPr txBox="1"/>
          <p:nvPr/>
        </p:nvSpPr>
        <p:spPr>
          <a:xfrm>
            <a:off x="1733550" y="228600"/>
            <a:ext cx="5676900" cy="461665"/>
          </a:xfrm>
          <a:prstGeom prst="rect">
            <a:avLst/>
          </a:prstGeom>
          <a:noFill/>
        </p:spPr>
        <p:txBody>
          <a:bodyPr wrap="square">
            <a:spAutoFit/>
          </a:bodyPr>
          <a:lstStyle/>
          <a:p>
            <a:r>
              <a:rPr lang="en-US" b="1" u="sng" dirty="0">
                <a:solidFill>
                  <a:srgbClr val="C00000"/>
                </a:solidFill>
              </a:rPr>
              <a:t>.</a:t>
            </a:r>
            <a:r>
              <a:rPr lang="en-US" sz="2400" b="1" u="sng" dirty="0">
                <a:solidFill>
                  <a:srgbClr val="C00000"/>
                </a:solidFill>
              </a:rPr>
              <a:t>2816 Lead in Water Testing Overview</a:t>
            </a:r>
            <a:endParaRPr lang="en-US" sz="2400" dirty="0"/>
          </a:p>
        </p:txBody>
      </p:sp>
    </p:spTree>
    <p:extLst>
      <p:ext uri="{BB962C8B-B14F-4D97-AF65-F5344CB8AC3E}">
        <p14:creationId xmlns:p14="http://schemas.microsoft.com/office/powerpoint/2010/main" val="2371435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F369-E71C-4315-A783-D7B9A099D769}"/>
              </a:ext>
            </a:extLst>
          </p:cNvPr>
          <p:cNvSpPr>
            <a:spLocks noGrp="1"/>
          </p:cNvSpPr>
          <p:nvPr>
            <p:ph type="title"/>
          </p:nvPr>
        </p:nvSpPr>
        <p:spPr>
          <a:xfrm>
            <a:off x="1143000" y="533400"/>
            <a:ext cx="6589200" cy="1280890"/>
          </a:xfrm>
        </p:spPr>
        <p:txBody>
          <a:bodyPr>
            <a:normAutofit/>
          </a:bodyPr>
          <a:lstStyle/>
          <a:p>
            <a:pPr algn="ctr"/>
            <a:r>
              <a:rPr lang="en-US" b="1" u="sng" dirty="0">
                <a:solidFill>
                  <a:srgbClr val="C00000"/>
                </a:solidFill>
              </a:rPr>
              <a:t>.2816 Lead Water Testing</a:t>
            </a:r>
          </a:p>
        </p:txBody>
      </p:sp>
      <p:sp>
        <p:nvSpPr>
          <p:cNvPr id="3" name="Rectangle 2">
            <a:extLst>
              <a:ext uri="{FF2B5EF4-FFF2-40B4-BE49-F238E27FC236}">
                <a16:creationId xmlns:a16="http://schemas.microsoft.com/office/drawing/2014/main" id="{23EDE153-514F-4CBE-8640-8B9F50C7EF83}"/>
              </a:ext>
            </a:extLst>
          </p:cNvPr>
          <p:cNvSpPr/>
          <p:nvPr/>
        </p:nvSpPr>
        <p:spPr>
          <a:xfrm>
            <a:off x="1123507" y="1173845"/>
            <a:ext cx="7162800" cy="4462760"/>
          </a:xfrm>
          <a:prstGeom prst="rect">
            <a:avLst/>
          </a:prstGeom>
        </p:spPr>
        <p:txBody>
          <a:bodyPr wrap="square">
            <a:spAutoFit/>
          </a:bodyPr>
          <a:lstStyle/>
          <a:p>
            <a:pPr algn="ctr"/>
            <a:endParaRPr lang="en-US" sz="3600" dirty="0"/>
          </a:p>
          <a:p>
            <a:pPr algn="ctr"/>
            <a:r>
              <a:rPr lang="en-US" sz="3600" dirty="0"/>
              <a:t>Update As of April 2022</a:t>
            </a:r>
          </a:p>
          <a:p>
            <a:endParaRPr lang="en-US" sz="2800" dirty="0"/>
          </a:p>
          <a:p>
            <a:pPr marL="571500" indent="-571500">
              <a:buFont typeface="Arial" panose="020B0604020202020204" pitchFamily="34" charset="0"/>
              <a:buChar char="•"/>
            </a:pPr>
            <a:r>
              <a:rPr lang="en-US" sz="3200" b="1" dirty="0"/>
              <a:t>4,307</a:t>
            </a:r>
            <a:r>
              <a:rPr lang="en-US" sz="3200" dirty="0"/>
              <a:t> Centers Enrolled</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b="1" dirty="0"/>
              <a:t>4,123</a:t>
            </a:r>
            <a:r>
              <a:rPr lang="en-US" sz="3200" dirty="0"/>
              <a:t> Centers Tested</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b="1" dirty="0"/>
              <a:t>23,611</a:t>
            </a:r>
            <a:r>
              <a:rPr lang="en-US" sz="3200" dirty="0"/>
              <a:t> Total Samples Analyzed </a:t>
            </a:r>
          </a:p>
          <a:p>
            <a:endParaRPr lang="en-US" sz="2400" dirty="0"/>
          </a:p>
        </p:txBody>
      </p:sp>
    </p:spTree>
    <p:extLst>
      <p:ext uri="{BB962C8B-B14F-4D97-AF65-F5344CB8AC3E}">
        <p14:creationId xmlns:p14="http://schemas.microsoft.com/office/powerpoint/2010/main" val="586461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91F188B0-DC7F-4C6B-B0E3-36043156D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655" y="1046196"/>
            <a:ext cx="7580689" cy="4765607"/>
          </a:xfrm>
          <a:prstGeom prst="rect">
            <a:avLst/>
          </a:prstGeom>
        </p:spPr>
      </p:pic>
    </p:spTree>
    <p:extLst>
      <p:ext uri="{BB962C8B-B14F-4D97-AF65-F5344CB8AC3E}">
        <p14:creationId xmlns:p14="http://schemas.microsoft.com/office/powerpoint/2010/main" val="3178241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ean Water for Carolina Kids - Internet Explorer">
            <a:hlinkClick r:id="rId3"/>
            <a:extLst>
              <a:ext uri="{FF2B5EF4-FFF2-40B4-BE49-F238E27FC236}">
                <a16:creationId xmlns:a16="http://schemas.microsoft.com/office/drawing/2014/main" id="{66855F19-8210-4DCA-AACB-B58216F6C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0" y="750443"/>
            <a:ext cx="8178799" cy="5357113"/>
          </a:xfrm>
          <a:prstGeom prst="rect">
            <a:avLst/>
          </a:prstGeom>
        </p:spPr>
      </p:pic>
    </p:spTree>
    <p:extLst>
      <p:ext uri="{BB962C8B-B14F-4D97-AF65-F5344CB8AC3E}">
        <p14:creationId xmlns:p14="http://schemas.microsoft.com/office/powerpoint/2010/main" val="1344675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ean Water for Carolina Kids - Internet Explorer">
            <a:extLst>
              <a:ext uri="{FF2B5EF4-FFF2-40B4-BE49-F238E27FC236}">
                <a16:creationId xmlns:a16="http://schemas.microsoft.com/office/drawing/2014/main" id="{F90C6D9B-56DA-4498-9356-CBE01BAF2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729996"/>
            <a:ext cx="8178799" cy="5398006"/>
          </a:xfrm>
          <a:prstGeom prst="rect">
            <a:avLst/>
          </a:prstGeom>
        </p:spPr>
      </p:pic>
    </p:spTree>
    <p:extLst>
      <p:ext uri="{BB962C8B-B14F-4D97-AF65-F5344CB8AC3E}">
        <p14:creationId xmlns:p14="http://schemas.microsoft.com/office/powerpoint/2010/main" val="3859095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ean Water for Carolina Kids - Internet Explorer">
            <a:extLst>
              <a:ext uri="{FF2B5EF4-FFF2-40B4-BE49-F238E27FC236}">
                <a16:creationId xmlns:a16="http://schemas.microsoft.com/office/drawing/2014/main" id="{8B917DB3-A92C-4F12-A75E-3EC5B8CC6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729996"/>
            <a:ext cx="8178799" cy="5398006"/>
          </a:xfrm>
          <a:prstGeom prst="rect">
            <a:avLst/>
          </a:prstGeom>
        </p:spPr>
      </p:pic>
    </p:spTree>
    <p:extLst>
      <p:ext uri="{BB962C8B-B14F-4D97-AF65-F5344CB8AC3E}">
        <p14:creationId xmlns:p14="http://schemas.microsoft.com/office/powerpoint/2010/main" val="132629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2207ED-4EBA-40F4-80E0-589EB4745C7F}"/>
              </a:ext>
            </a:extLst>
          </p:cNvPr>
          <p:cNvSpPr/>
          <p:nvPr/>
        </p:nvSpPr>
        <p:spPr>
          <a:xfrm>
            <a:off x="533400" y="76200"/>
            <a:ext cx="8077200" cy="6124754"/>
          </a:xfrm>
          <a:prstGeom prst="rect">
            <a:avLst/>
          </a:prstGeom>
        </p:spPr>
        <p:txBody>
          <a:bodyPr wrap="square">
            <a:spAutoFit/>
          </a:bodyPr>
          <a:lstStyle/>
          <a:p>
            <a:pPr algn="ctr"/>
            <a:r>
              <a:rPr lang="en-US" sz="3600" dirty="0"/>
              <a:t>CONCERNS DURING PROGRAM</a:t>
            </a:r>
            <a:endParaRPr lang="en-US" sz="2400" dirty="0"/>
          </a:p>
          <a:p>
            <a:pPr algn="ctr"/>
            <a:endParaRPr lang="en-US" sz="3600" dirty="0"/>
          </a:p>
          <a:p>
            <a:pPr marL="571500" indent="-571500">
              <a:buFont typeface="Arial" panose="020B0604020202020204" pitchFamily="34" charset="0"/>
              <a:buChar char="•"/>
            </a:pPr>
            <a:r>
              <a:rPr lang="en-US" sz="2000" dirty="0"/>
              <a:t>Some centers did not complete sampling.</a:t>
            </a:r>
          </a:p>
          <a:p>
            <a:pPr marL="571500" indent="-571500">
              <a:buFont typeface="Arial" panose="020B0604020202020204" pitchFamily="34" charset="0"/>
              <a:buChar char="•"/>
            </a:pPr>
            <a:endParaRPr lang="en-US" sz="2000" dirty="0"/>
          </a:p>
          <a:p>
            <a:pPr marL="571500" indent="-571500">
              <a:buFont typeface="Arial" panose="020B0604020202020204" pitchFamily="34" charset="0"/>
              <a:buChar char="•"/>
            </a:pPr>
            <a:r>
              <a:rPr lang="en-US" sz="2000" dirty="0"/>
              <a:t>Centers did not sample all required fixtures. </a:t>
            </a:r>
          </a:p>
          <a:p>
            <a:pPr lvl="1"/>
            <a:r>
              <a:rPr lang="en-US" sz="1400" dirty="0"/>
              <a:t>	Outlets Used for Drinking Water and Food Preparation</a:t>
            </a:r>
          </a:p>
          <a:p>
            <a:pPr marL="571500" indent="-571500">
              <a:buFont typeface="Arial" panose="020B0604020202020204" pitchFamily="34" charset="0"/>
              <a:buChar char="•"/>
            </a:pPr>
            <a:endParaRPr lang="en-US" sz="2000" dirty="0"/>
          </a:p>
          <a:p>
            <a:pPr marL="571500" indent="-571500">
              <a:buFont typeface="Arial" panose="020B0604020202020204" pitchFamily="34" charset="0"/>
              <a:buChar char="•"/>
            </a:pPr>
            <a:r>
              <a:rPr lang="en-US" sz="2000" dirty="0"/>
              <a:t>Centers sampled fixtures not used for drinking water or food preparation.</a:t>
            </a:r>
          </a:p>
          <a:p>
            <a:pPr lvl="2"/>
            <a:r>
              <a:rPr lang="en-US" sz="2000" dirty="0"/>
              <a:t> Examples: </a:t>
            </a:r>
          </a:p>
          <a:p>
            <a:pPr marL="1485900" lvl="2" indent="-571500">
              <a:buFont typeface="Arial" panose="020B0604020202020204" pitchFamily="34" charset="0"/>
              <a:buChar char="•"/>
            </a:pPr>
            <a:r>
              <a:rPr lang="en-US" sz="2000" dirty="0"/>
              <a:t>Handwash sinks in classroom</a:t>
            </a:r>
          </a:p>
          <a:p>
            <a:pPr marL="1485900" lvl="2" indent="-571500">
              <a:buFont typeface="Arial" panose="020B0604020202020204" pitchFamily="34" charset="0"/>
              <a:buChar char="•"/>
            </a:pPr>
            <a:r>
              <a:rPr lang="en-US" sz="2000" dirty="0"/>
              <a:t>Mop sinks</a:t>
            </a:r>
          </a:p>
          <a:p>
            <a:pPr marL="1485900" lvl="2" indent="-571500">
              <a:buFont typeface="Arial" panose="020B0604020202020204" pitchFamily="34" charset="0"/>
              <a:buChar char="•"/>
            </a:pPr>
            <a:endParaRPr lang="en-US" sz="2000" dirty="0"/>
          </a:p>
          <a:p>
            <a:pPr marL="571500" indent="-571500">
              <a:buFont typeface="Arial" panose="020B0604020202020204" pitchFamily="34" charset="0"/>
              <a:buChar char="•"/>
            </a:pPr>
            <a:r>
              <a:rPr lang="en-US" sz="2000" dirty="0"/>
              <a:t>Centers were closed for extended periods due to COVID.</a:t>
            </a:r>
          </a:p>
          <a:p>
            <a:pPr marL="571500" indent="-571500">
              <a:buFont typeface="Arial" panose="020B0604020202020204" pitchFamily="34" charset="0"/>
              <a:buChar char="•"/>
            </a:pPr>
            <a:endParaRPr lang="en-US" sz="2000" dirty="0"/>
          </a:p>
          <a:p>
            <a:pPr marL="571500" indent="-571500">
              <a:buFont typeface="Arial" panose="020B0604020202020204" pitchFamily="34" charset="0"/>
              <a:buChar char="•"/>
            </a:pPr>
            <a:r>
              <a:rPr lang="en-US" sz="2000" dirty="0"/>
              <a:t>Centers were opened but some fixtures were not being used.  </a:t>
            </a:r>
          </a:p>
          <a:p>
            <a:pPr marL="571500" indent="-571500">
              <a:buFont typeface="Arial" panose="020B0604020202020204" pitchFamily="34" charset="0"/>
              <a:buChar char="•"/>
            </a:pPr>
            <a:endParaRPr lang="en-US" sz="2000" dirty="0"/>
          </a:p>
        </p:txBody>
      </p:sp>
    </p:spTree>
    <p:extLst>
      <p:ext uri="{BB962C8B-B14F-4D97-AF65-F5344CB8AC3E}">
        <p14:creationId xmlns:p14="http://schemas.microsoft.com/office/powerpoint/2010/main" val="2509796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2207ED-4EBA-40F4-80E0-589EB4745C7F}"/>
              </a:ext>
            </a:extLst>
          </p:cNvPr>
          <p:cNvSpPr/>
          <p:nvPr/>
        </p:nvSpPr>
        <p:spPr>
          <a:xfrm>
            <a:off x="171450" y="152400"/>
            <a:ext cx="8801100" cy="5293757"/>
          </a:xfrm>
          <a:prstGeom prst="rect">
            <a:avLst/>
          </a:prstGeom>
        </p:spPr>
        <p:txBody>
          <a:bodyPr wrap="square">
            <a:spAutoFit/>
          </a:bodyPr>
          <a:lstStyle/>
          <a:p>
            <a:pPr algn="ctr"/>
            <a:r>
              <a:rPr lang="en-US" sz="3600" b="1" dirty="0"/>
              <a:t>Protocol :</a:t>
            </a:r>
          </a:p>
          <a:p>
            <a:pPr algn="ctr"/>
            <a:r>
              <a:rPr lang="en-US" sz="3600" dirty="0"/>
              <a:t>Centers that have not completed sampling </a:t>
            </a:r>
          </a:p>
          <a:p>
            <a:pPr algn="ctr"/>
            <a:endParaRPr lang="en-US" sz="2000" dirty="0"/>
          </a:p>
          <a:p>
            <a:pPr marL="571500" indent="-571500">
              <a:buFont typeface="Arial" panose="020B0604020202020204" pitchFamily="34" charset="0"/>
              <a:buChar char="•"/>
            </a:pPr>
            <a:r>
              <a:rPr lang="en-US" sz="2400" dirty="0"/>
              <a:t>Effective </a:t>
            </a:r>
            <a:r>
              <a:rPr lang="en-US" sz="2400" b="1" dirty="0"/>
              <a:t>July 1</a:t>
            </a:r>
            <a:r>
              <a:rPr lang="en-US" sz="2400" b="1" baseline="30000" dirty="0"/>
              <a:t>st</a:t>
            </a:r>
            <a:r>
              <a:rPr lang="en-US" sz="2400" b="1" dirty="0"/>
              <a:t> of 2021 </a:t>
            </a:r>
            <a:r>
              <a:rPr lang="en-US" sz="2400" dirty="0"/>
              <a:t>centers that have not completed sampling may be placed in </a:t>
            </a:r>
            <a:r>
              <a:rPr lang="en-US" sz="2400" b="1" dirty="0"/>
              <a:t>provisional</a:t>
            </a:r>
            <a:r>
              <a:rPr lang="en-US" sz="2400" dirty="0"/>
              <a:t> classification.</a:t>
            </a:r>
          </a:p>
          <a:p>
            <a:pPr marL="571500" indent="-571500">
              <a:buFont typeface="Arial" panose="020B0604020202020204" pitchFamily="34" charset="0"/>
              <a:buChar char="•"/>
            </a:pPr>
            <a:endParaRPr lang="en-US" sz="2800" dirty="0"/>
          </a:p>
          <a:p>
            <a:pPr marL="571500" indent="-571500">
              <a:buFont typeface="Arial" panose="020B0604020202020204" pitchFamily="34" charset="0"/>
              <a:buChar char="•"/>
            </a:pPr>
            <a:r>
              <a:rPr lang="en-US" sz="2400" dirty="0">
                <a:latin typeface="+mj-lt"/>
                <a:ea typeface="Calibri" panose="020F0502020204030204" pitchFamily="34" charset="0"/>
                <a:cs typeface="Times New Roman" panose="02020603050405020304" pitchFamily="18" charset="0"/>
              </a:rPr>
              <a:t>Centers placed in provisional classification, must complete testing prior to 7-day re-inspection or will be placed in disapproved. </a:t>
            </a:r>
            <a:r>
              <a:rPr lang="en-US" sz="2000" dirty="0">
                <a:latin typeface="+mj-lt"/>
                <a:ea typeface="Calibri" panose="020F0502020204030204" pitchFamily="34" charset="0"/>
                <a:cs typeface="Times New Roman" panose="02020603050405020304" pitchFamily="18" charset="0"/>
              </a:rPr>
              <a:t>(</a:t>
            </a:r>
            <a:r>
              <a:rPr lang="en-US" sz="2000" i="1" dirty="0">
                <a:latin typeface="+mj-lt"/>
                <a:ea typeface="Calibri" panose="020F0502020204030204" pitchFamily="34" charset="0"/>
                <a:cs typeface="Times New Roman" panose="02020603050405020304" pitchFamily="18" charset="0"/>
              </a:rPr>
              <a:t>Must be able to verify testing has occurred. Results may not be available during re-inspection</a:t>
            </a:r>
            <a:r>
              <a:rPr lang="en-US" sz="2000" dirty="0">
                <a:latin typeface="+mj-lt"/>
                <a:ea typeface="Calibri" panose="020F0502020204030204" pitchFamily="34" charset="0"/>
                <a:cs typeface="Times New Roman" panose="02020603050405020304" pitchFamily="18" charset="0"/>
              </a:rPr>
              <a:t>.)</a:t>
            </a:r>
          </a:p>
          <a:p>
            <a:pPr marL="571500" indent="-571500">
              <a:buFont typeface="Arial" panose="020B0604020202020204" pitchFamily="34" charset="0"/>
              <a:buChar char="•"/>
            </a:pPr>
            <a:endParaRPr lang="en-US" dirty="0"/>
          </a:p>
        </p:txBody>
      </p:sp>
      <p:pic>
        <p:nvPicPr>
          <p:cNvPr id="3" name="Picture 2" descr="https://ehs.ncpublichealth.com/hhccehb/cehu/ccs/docs/EHS-1617-ChildcareInspectionForm9-2019.pdf - Internet Explorer">
            <a:extLst>
              <a:ext uri="{FF2B5EF4-FFF2-40B4-BE49-F238E27FC236}">
                <a16:creationId xmlns:a16="http://schemas.microsoft.com/office/drawing/2014/main" id="{40492205-6B0B-4BC9-914A-BB1126110E3D}"/>
              </a:ext>
            </a:extLst>
          </p:cNvPr>
          <p:cNvPicPr>
            <a:picLocks noChangeAspect="1"/>
          </p:cNvPicPr>
          <p:nvPr/>
        </p:nvPicPr>
        <p:blipFill rotWithShape="1">
          <a:blip r:embed="rId3">
            <a:extLst>
              <a:ext uri="{28A0092B-C50C-407E-A947-70E740481C1C}">
                <a14:useLocalDpi xmlns:a14="http://schemas.microsoft.com/office/drawing/2010/main" val="0"/>
              </a:ext>
            </a:extLst>
          </a:blip>
          <a:srcRect l="2500" t="55088" r="62500" b="38553"/>
          <a:stretch/>
        </p:blipFill>
        <p:spPr>
          <a:xfrm>
            <a:off x="731520" y="5446157"/>
            <a:ext cx="7680960" cy="1066800"/>
          </a:xfrm>
          <a:prstGeom prst="rect">
            <a:avLst/>
          </a:prstGeom>
        </p:spPr>
      </p:pic>
    </p:spTree>
    <p:extLst>
      <p:ext uri="{BB962C8B-B14F-4D97-AF65-F5344CB8AC3E}">
        <p14:creationId xmlns:p14="http://schemas.microsoft.com/office/powerpoint/2010/main" val="2640415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BFA7CE-1BCB-4009-A95C-54E8B2C91CC6}"/>
              </a:ext>
            </a:extLst>
          </p:cNvPr>
          <p:cNvSpPr txBox="1"/>
          <p:nvPr/>
        </p:nvSpPr>
        <p:spPr>
          <a:xfrm>
            <a:off x="342900" y="930944"/>
            <a:ext cx="8458200" cy="4349781"/>
          </a:xfrm>
          <a:prstGeom prst="rect">
            <a:avLst/>
          </a:prstGeom>
          <a:noFill/>
        </p:spPr>
        <p:txBody>
          <a:bodyPr wrap="square">
            <a:spAutoFit/>
          </a:bodyPr>
          <a:lstStyle/>
          <a:p>
            <a:pPr algn="ctr">
              <a:lnSpc>
                <a:spcPct val="150000"/>
              </a:lnSpc>
            </a:pPr>
            <a:r>
              <a:rPr kumimoji="0" lang="en-US" sz="3600" b="1" i="0" u="none" strike="noStrike" kern="1200" cap="none" spc="0" normalizeH="0" baseline="0" noProof="0" dirty="0">
                <a:ln>
                  <a:noFill/>
                </a:ln>
                <a:solidFill>
                  <a:schemeClr val="accent1">
                    <a:satMod val="150000"/>
                  </a:schemeClr>
                </a:solidFill>
                <a:effectLst/>
                <a:uLnTx/>
                <a:uFillTx/>
                <a:latin typeface="+mj-lt"/>
                <a:ea typeface="+mj-ea"/>
                <a:cs typeface="+mj-cs"/>
              </a:rPr>
              <a:t>Presenters</a:t>
            </a:r>
            <a:r>
              <a:rPr kumimoji="0" lang="en-US" sz="4800" b="1" i="0" u="none" strike="noStrike" kern="1200" cap="none" spc="0" normalizeH="0" baseline="0" noProof="0" dirty="0">
                <a:ln>
                  <a:noFill/>
                </a:ln>
                <a:solidFill>
                  <a:schemeClr val="accent1">
                    <a:satMod val="150000"/>
                  </a:schemeClr>
                </a:solidFill>
                <a:effectLst/>
                <a:uLnTx/>
                <a:uFillTx/>
                <a:latin typeface="+mj-lt"/>
                <a:ea typeface="+mj-ea"/>
                <a:cs typeface="+mj-cs"/>
              </a:rPr>
              <a:t> </a:t>
            </a:r>
            <a:endParaRPr lang="en-US" sz="4800" b="1" dirty="0"/>
          </a:p>
          <a:p>
            <a:pPr algn="ctr">
              <a:lnSpc>
                <a:spcPct val="150000"/>
              </a:lnSpc>
            </a:pPr>
            <a:r>
              <a:rPr lang="en-US" sz="2800" b="1" dirty="0"/>
              <a:t>Children’s Environmental Health Program</a:t>
            </a:r>
            <a:endParaRPr lang="en-US" sz="2800" dirty="0"/>
          </a:p>
          <a:p>
            <a:pPr algn="ctr">
              <a:lnSpc>
                <a:spcPct val="150000"/>
              </a:lnSpc>
            </a:pPr>
            <a:r>
              <a:rPr lang="en-US" sz="2800" b="1" dirty="0"/>
              <a:t>Environmental Health Regional Specialists</a:t>
            </a:r>
            <a:endParaRPr lang="en-US" sz="2800" dirty="0"/>
          </a:p>
          <a:p>
            <a:pPr algn="ctr">
              <a:lnSpc>
                <a:spcPct val="150000"/>
              </a:lnSpc>
            </a:pPr>
            <a:r>
              <a:rPr lang="en-US" sz="2800" b="1" dirty="0"/>
              <a:t>North Carolina DHHS/DPH</a:t>
            </a:r>
            <a:endParaRPr lang="en-US" sz="2800" dirty="0"/>
          </a:p>
          <a:p>
            <a:pPr algn="ctr">
              <a:lnSpc>
                <a:spcPct val="150000"/>
              </a:lnSpc>
            </a:pPr>
            <a:r>
              <a:rPr lang="en-US" sz="2800" b="1" u="sng" dirty="0">
                <a:hlinkClick r:id="rId3"/>
              </a:rPr>
              <a:t>http://ehs.ncpublichealth.com/hhccehb/cehu/</a:t>
            </a:r>
            <a:endParaRPr lang="en-US" sz="2800" dirty="0"/>
          </a:p>
          <a:p>
            <a:pPr algn="ctr">
              <a:lnSpc>
                <a:spcPct val="150000"/>
              </a:lnSpc>
            </a:pPr>
            <a:r>
              <a:rPr lang="en-US" sz="2800" b="1" dirty="0"/>
              <a:t>Google “CEHB” to find program</a:t>
            </a:r>
            <a:endParaRPr lang="en-US" sz="2800" dirty="0"/>
          </a:p>
        </p:txBody>
      </p:sp>
    </p:spTree>
    <p:extLst>
      <p:ext uri="{BB962C8B-B14F-4D97-AF65-F5344CB8AC3E}">
        <p14:creationId xmlns:p14="http://schemas.microsoft.com/office/powerpoint/2010/main" val="3338219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2207ED-4EBA-40F4-80E0-589EB4745C7F}"/>
              </a:ext>
            </a:extLst>
          </p:cNvPr>
          <p:cNvSpPr/>
          <p:nvPr/>
        </p:nvSpPr>
        <p:spPr>
          <a:xfrm>
            <a:off x="685800" y="-32657"/>
            <a:ext cx="8458200" cy="6801862"/>
          </a:xfrm>
          <a:prstGeom prst="rect">
            <a:avLst/>
          </a:prstGeom>
        </p:spPr>
        <p:txBody>
          <a:bodyPr wrap="square">
            <a:spAutoFit/>
          </a:bodyPr>
          <a:lstStyle/>
          <a:p>
            <a:pPr algn="ctr"/>
            <a:r>
              <a:rPr lang="en-US" sz="3200" b="1" dirty="0"/>
              <a:t>Protocol:</a:t>
            </a:r>
          </a:p>
          <a:p>
            <a:pPr algn="ctr"/>
            <a:r>
              <a:rPr lang="en-US" sz="3200" dirty="0"/>
              <a:t>Centers have not sampled all required fixtures (</a:t>
            </a:r>
            <a:r>
              <a:rPr lang="en-US" sz="2400" dirty="0"/>
              <a:t>Drinking Water and Food Preparation</a:t>
            </a:r>
            <a:r>
              <a:rPr lang="en-US" sz="3200" dirty="0"/>
              <a:t>)</a:t>
            </a:r>
          </a:p>
          <a:p>
            <a:endParaRPr lang="en-US" sz="2000" dirty="0"/>
          </a:p>
          <a:p>
            <a:pPr marL="571500" indent="-571500">
              <a:buFont typeface="Arial" panose="020B0604020202020204" pitchFamily="34" charset="0"/>
              <a:buChar char="•"/>
            </a:pPr>
            <a:r>
              <a:rPr lang="en-US" sz="2000" dirty="0"/>
              <a:t>Review sampling data during inspection or prior to inspection on RTI Mapper.  </a:t>
            </a:r>
            <a:r>
              <a:rPr lang="en-US" sz="2000" dirty="0">
                <a:hlinkClick r:id="rId3"/>
              </a:rPr>
              <a:t>https://www.cleanwaterforcarolinakids.org/data</a:t>
            </a:r>
            <a:endParaRPr lang="en-US" sz="2000" dirty="0"/>
          </a:p>
          <a:p>
            <a:endParaRPr lang="en-US" sz="2000" dirty="0"/>
          </a:p>
          <a:p>
            <a:pPr marL="571500" indent="-571500">
              <a:buFont typeface="Arial" panose="020B0604020202020204" pitchFamily="34" charset="0"/>
              <a:buChar char="•"/>
            </a:pPr>
            <a:r>
              <a:rPr lang="en-US" sz="2000" dirty="0"/>
              <a:t>Verify that </a:t>
            </a:r>
            <a:r>
              <a:rPr lang="en-US" sz="2000" b="1" dirty="0"/>
              <a:t>initial</a:t>
            </a:r>
            <a:r>
              <a:rPr lang="en-US" sz="2000" dirty="0"/>
              <a:t> sampling has occurred.</a:t>
            </a:r>
          </a:p>
          <a:p>
            <a:pPr marL="571500" indent="-571500">
              <a:buFont typeface="Arial" panose="020B0604020202020204" pitchFamily="34" charset="0"/>
              <a:buChar char="•"/>
            </a:pPr>
            <a:endParaRPr lang="en-US" sz="2000" dirty="0"/>
          </a:p>
          <a:p>
            <a:pPr marL="571500" indent="-571500">
              <a:buFont typeface="Arial" panose="020B0604020202020204" pitchFamily="34" charset="0"/>
              <a:buChar char="•"/>
            </a:pPr>
            <a:r>
              <a:rPr lang="en-US" sz="2000" dirty="0"/>
              <a:t>General comment that missed fixtures, including water fountains, must be tested by next sanitation inspection. Strongly recommend centers use fixtures that were tested. </a:t>
            </a:r>
            <a:endParaRPr lang="en-US" sz="2000" strike="sngStrike" dirty="0"/>
          </a:p>
          <a:p>
            <a:pPr marL="571500" indent="-571500">
              <a:buFont typeface="Arial" panose="020B0604020202020204" pitchFamily="34" charset="0"/>
              <a:buChar char="•"/>
            </a:pPr>
            <a:endParaRPr lang="en-US" sz="2000" dirty="0">
              <a:highlight>
                <a:srgbClr val="FFFF00"/>
              </a:highlight>
            </a:endParaRPr>
          </a:p>
          <a:p>
            <a:pPr marL="571500" indent="-571500">
              <a:buFont typeface="Arial" panose="020B0604020202020204" pitchFamily="34" charset="0"/>
              <a:buChar char="•"/>
            </a:pPr>
            <a:r>
              <a:rPr lang="en-US" sz="2000" b="1" dirty="0"/>
              <a:t>Provisional</a:t>
            </a:r>
            <a:r>
              <a:rPr lang="en-US" sz="2000" dirty="0"/>
              <a:t> Classification for next inspection if fixtures not tested.</a:t>
            </a:r>
          </a:p>
          <a:p>
            <a:endParaRPr lang="en-US" sz="2000" dirty="0"/>
          </a:p>
          <a:p>
            <a:pPr marL="571500" indent="-571500">
              <a:buFont typeface="Arial" panose="020B0604020202020204" pitchFamily="34" charset="0"/>
              <a:buChar char="•"/>
            </a:pPr>
            <a:r>
              <a:rPr lang="en-US" sz="2000" dirty="0"/>
              <a:t>Should Contact RTI or a Certified Laboratory(Must Use 3T’s Methodology).</a:t>
            </a:r>
          </a:p>
          <a:p>
            <a:r>
              <a:rPr lang="en-US" sz="2000" dirty="0"/>
              <a:t> </a:t>
            </a:r>
          </a:p>
        </p:txBody>
      </p:sp>
    </p:spTree>
    <p:extLst>
      <p:ext uri="{BB962C8B-B14F-4D97-AF65-F5344CB8AC3E}">
        <p14:creationId xmlns:p14="http://schemas.microsoft.com/office/powerpoint/2010/main" val="1539657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2207ED-4EBA-40F4-80E0-589EB4745C7F}"/>
              </a:ext>
            </a:extLst>
          </p:cNvPr>
          <p:cNvSpPr/>
          <p:nvPr/>
        </p:nvSpPr>
        <p:spPr>
          <a:xfrm>
            <a:off x="247650" y="363915"/>
            <a:ext cx="8648700" cy="6063198"/>
          </a:xfrm>
          <a:prstGeom prst="rect">
            <a:avLst/>
          </a:prstGeom>
        </p:spPr>
        <p:txBody>
          <a:bodyPr wrap="square">
            <a:spAutoFit/>
          </a:bodyPr>
          <a:lstStyle/>
          <a:p>
            <a:pPr algn="ctr"/>
            <a:r>
              <a:rPr lang="en-US" sz="3600" b="1" dirty="0"/>
              <a:t>Protocol:</a:t>
            </a:r>
          </a:p>
          <a:p>
            <a:pPr algn="ctr"/>
            <a:r>
              <a:rPr lang="en-US" sz="3600" dirty="0"/>
              <a:t>Centers sampled fixtures not used for drinking water or food preparation</a:t>
            </a:r>
          </a:p>
          <a:p>
            <a:endParaRPr lang="en-US" sz="2000" dirty="0"/>
          </a:p>
          <a:p>
            <a:pPr marL="342900" indent="-342900">
              <a:buFont typeface="Arial" panose="020B0604020202020204" pitchFamily="34" charset="0"/>
              <a:buChar char="•"/>
            </a:pPr>
            <a:r>
              <a:rPr lang="en-US" sz="2200" dirty="0"/>
              <a:t>If result is below </a:t>
            </a:r>
            <a:r>
              <a:rPr lang="en-US" sz="2200" b="1" dirty="0">
                <a:solidFill>
                  <a:srgbClr val="0070C0"/>
                </a:solidFill>
              </a:rPr>
              <a:t>10 ppb </a:t>
            </a:r>
            <a:r>
              <a:rPr lang="en-US" sz="2200" dirty="0"/>
              <a:t>no action required. </a:t>
            </a:r>
          </a:p>
          <a:p>
            <a:pPr marL="571500" indent="-57150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“Elevated samples inside the facility shall be re-sampled even if collected from a handwash lavatory or a bathroom lavatory by the operator. Utility room mop sinks and outside faucets will not need to be re-sampled if determined they are not utilized for drinking or food preparation.”</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If the follow-up sample results are at or above </a:t>
            </a:r>
            <a:r>
              <a:rPr lang="en-US" sz="2200" b="1" dirty="0">
                <a:solidFill>
                  <a:srgbClr val="0070C0"/>
                </a:solidFill>
              </a:rPr>
              <a:t>10 ppb </a:t>
            </a:r>
            <a:r>
              <a:rPr lang="en-US" sz="2200" dirty="0"/>
              <a:t>mitigation is required, regardless if fixture is utilized for drinking water or food preparation.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28882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2207ED-4EBA-40F4-80E0-589EB4745C7F}"/>
              </a:ext>
            </a:extLst>
          </p:cNvPr>
          <p:cNvSpPr/>
          <p:nvPr/>
        </p:nvSpPr>
        <p:spPr>
          <a:xfrm>
            <a:off x="247650" y="363915"/>
            <a:ext cx="8648700" cy="6340197"/>
          </a:xfrm>
          <a:prstGeom prst="rect">
            <a:avLst/>
          </a:prstGeom>
        </p:spPr>
        <p:txBody>
          <a:bodyPr wrap="square">
            <a:spAutoFit/>
          </a:bodyPr>
          <a:lstStyle/>
          <a:p>
            <a:pPr algn="ctr"/>
            <a:r>
              <a:rPr lang="en-US" sz="3600" b="1" dirty="0"/>
              <a:t>Protocol:  </a:t>
            </a:r>
          </a:p>
          <a:p>
            <a:pPr algn="ctr"/>
            <a:r>
              <a:rPr lang="en-US" sz="3600" dirty="0"/>
              <a:t>Centers sampled fixtures not used for drinking water or food preparation</a:t>
            </a:r>
          </a:p>
          <a:p>
            <a:endParaRPr lang="en-US" dirty="0"/>
          </a:p>
          <a:p>
            <a:pPr algn="ctr"/>
            <a:r>
              <a:rPr lang="en-US" sz="2800" b="1" dirty="0"/>
              <a:t>Restrict Access</a:t>
            </a:r>
            <a:r>
              <a:rPr lang="en-US" sz="2800" dirty="0"/>
              <a:t> </a:t>
            </a:r>
          </a:p>
          <a:p>
            <a:pPr marL="285750" indent="-285750">
              <a:buFont typeface="Arial" panose="020B0604020202020204" pitchFamily="34" charset="0"/>
              <a:buChar char="•"/>
            </a:pPr>
            <a:r>
              <a:rPr lang="en-US" sz="2800" dirty="0"/>
              <a:t>Elevated hand wash sinks, which were tested by the operator and determined not to be used as a source of water for drinking or food preparation, may continue to be used for hand washing. Signage must be posted at the hand wash lavatory to prohibit any consumption of the water.</a:t>
            </a:r>
            <a:endParaRPr lang="en-US" sz="2800" strike="sngStrike" dirty="0"/>
          </a:p>
          <a:p>
            <a:endParaRPr lang="en-US" sz="2800" dirty="0"/>
          </a:p>
          <a:p>
            <a:pPr marL="285750" indent="-285750">
              <a:buFont typeface="Arial" panose="020B0604020202020204" pitchFamily="34" charset="0"/>
              <a:buChar char="•"/>
            </a:pPr>
            <a:r>
              <a:rPr lang="en-US" sz="2800" dirty="0"/>
              <a:t>Sinks will still require mitigation.</a:t>
            </a:r>
          </a:p>
        </p:txBody>
      </p:sp>
    </p:spTree>
    <p:extLst>
      <p:ext uri="{BB962C8B-B14F-4D97-AF65-F5344CB8AC3E}">
        <p14:creationId xmlns:p14="http://schemas.microsoft.com/office/powerpoint/2010/main" val="4015266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2207ED-4EBA-40F4-80E0-589EB4745C7F}"/>
              </a:ext>
            </a:extLst>
          </p:cNvPr>
          <p:cNvSpPr/>
          <p:nvPr/>
        </p:nvSpPr>
        <p:spPr>
          <a:xfrm>
            <a:off x="381000" y="-76200"/>
            <a:ext cx="8382000" cy="7048083"/>
          </a:xfrm>
          <a:prstGeom prst="rect">
            <a:avLst/>
          </a:prstGeom>
        </p:spPr>
        <p:txBody>
          <a:bodyPr wrap="square">
            <a:spAutoFit/>
          </a:bodyPr>
          <a:lstStyle/>
          <a:p>
            <a:pPr algn="ctr"/>
            <a:r>
              <a:rPr lang="en-US" sz="3600" b="1" dirty="0"/>
              <a:t>Protocol:</a:t>
            </a:r>
          </a:p>
          <a:p>
            <a:pPr algn="ctr"/>
            <a:r>
              <a:rPr lang="en-US" sz="3600" dirty="0"/>
              <a:t>Centers were closed</a:t>
            </a:r>
          </a:p>
          <a:p>
            <a:pPr algn="ctr"/>
            <a:endParaRPr lang="en-US" sz="2000" dirty="0"/>
          </a:p>
          <a:p>
            <a:pPr marL="571500" indent="-571500">
              <a:buFont typeface="Arial" panose="020B0604020202020204" pitchFamily="34" charset="0"/>
              <a:buChar char="•"/>
            </a:pPr>
            <a:r>
              <a:rPr lang="en-US" sz="2400" dirty="0"/>
              <a:t>If centers were closed during program, they should sample upon re-opening.  </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2400" dirty="0"/>
              <a:t>Ensure all fixtures are flushed after re-opening and before sampling.</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2400" dirty="0"/>
              <a:t>Follow CDC Guidelines for re-opening: </a:t>
            </a:r>
            <a:r>
              <a:rPr lang="en-US" sz="2400" dirty="0">
                <a:hlinkClick r:id="rId3"/>
              </a:rPr>
              <a:t>https://www.cdc.gov/coronavirus/2019-ncov/php/building-water-system.html</a:t>
            </a:r>
            <a:endParaRPr lang="en-US" sz="2400" dirty="0"/>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2400" dirty="0"/>
              <a:t>Follow EPA Guidelines for periods of low or no use of building water: </a:t>
            </a:r>
            <a:r>
              <a:rPr lang="en-US" sz="2400" dirty="0">
                <a:hlinkClick r:id="rId4"/>
              </a:rPr>
              <a:t>https://www.epa.gov/sites/production/files/2020-05/documents/final_maintaining_building_water_quality_5.6.20-v2.pdf</a:t>
            </a:r>
            <a:endParaRPr lang="en-US" sz="2400" dirty="0"/>
          </a:p>
        </p:txBody>
      </p:sp>
    </p:spTree>
    <p:extLst>
      <p:ext uri="{BB962C8B-B14F-4D97-AF65-F5344CB8AC3E}">
        <p14:creationId xmlns:p14="http://schemas.microsoft.com/office/powerpoint/2010/main" val="1622664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2207ED-4EBA-40F4-80E0-589EB4745C7F}"/>
              </a:ext>
            </a:extLst>
          </p:cNvPr>
          <p:cNvSpPr/>
          <p:nvPr/>
        </p:nvSpPr>
        <p:spPr>
          <a:xfrm>
            <a:off x="419100" y="566058"/>
            <a:ext cx="8354786" cy="5509200"/>
          </a:xfrm>
          <a:prstGeom prst="rect">
            <a:avLst/>
          </a:prstGeom>
        </p:spPr>
        <p:txBody>
          <a:bodyPr wrap="square">
            <a:spAutoFit/>
          </a:bodyPr>
          <a:lstStyle/>
          <a:p>
            <a:pPr algn="ctr"/>
            <a:r>
              <a:rPr lang="en-US" sz="3600" b="1" dirty="0"/>
              <a:t>Protocol:</a:t>
            </a:r>
          </a:p>
          <a:p>
            <a:pPr algn="ctr"/>
            <a:r>
              <a:rPr lang="en-US" sz="3600"/>
              <a:t>Centers </a:t>
            </a:r>
            <a:r>
              <a:rPr lang="en-US" sz="3600" dirty="0"/>
              <a:t>That Were Opened But Had Fixtures not being used During Sampling </a:t>
            </a:r>
          </a:p>
          <a:p>
            <a:pPr marL="571500" indent="-571500">
              <a:buFont typeface="Arial" panose="020B0604020202020204" pitchFamily="34" charset="0"/>
              <a:buChar char="•"/>
            </a:pPr>
            <a:endParaRPr lang="en-US" sz="2000" dirty="0"/>
          </a:p>
          <a:p>
            <a:pPr marL="571500" indent="-571500">
              <a:buFont typeface="Arial" panose="020B0604020202020204" pitchFamily="34" charset="0"/>
              <a:buChar char="•"/>
            </a:pPr>
            <a:r>
              <a:rPr lang="en-US" sz="2400" dirty="0"/>
              <a:t>All fixtures used for Drinking Water and Food Preparation should have been sampled. (water fountains)</a:t>
            </a:r>
          </a:p>
          <a:p>
            <a:pPr marL="571500" indent="-571500">
              <a:buFont typeface="Arial" panose="020B0604020202020204" pitchFamily="34" charset="0"/>
              <a:buChar char="•"/>
            </a:pPr>
            <a:endParaRPr lang="en-US" sz="2000" dirty="0"/>
          </a:p>
          <a:p>
            <a:pPr marL="571500" indent="-571500">
              <a:buFont typeface="Arial" panose="020B0604020202020204" pitchFamily="34" charset="0"/>
              <a:buChar char="•"/>
            </a:pPr>
            <a:r>
              <a:rPr lang="en-US" sz="2400" dirty="0"/>
              <a:t>Fixture not in use, should be flushed for 5 minutes 8-72 hours prior to sampling. </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2400" dirty="0"/>
              <a:t>Follow previous protocol for missed fixtures.</a:t>
            </a:r>
          </a:p>
        </p:txBody>
      </p:sp>
    </p:spTree>
    <p:extLst>
      <p:ext uri="{BB962C8B-B14F-4D97-AF65-F5344CB8AC3E}">
        <p14:creationId xmlns:p14="http://schemas.microsoft.com/office/powerpoint/2010/main" val="3689016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E2C1-4DE8-448B-BC07-A19723765F61}"/>
              </a:ext>
            </a:extLst>
          </p:cNvPr>
          <p:cNvSpPr>
            <a:spLocks noGrp="1"/>
          </p:cNvSpPr>
          <p:nvPr>
            <p:ph type="title"/>
          </p:nvPr>
        </p:nvSpPr>
        <p:spPr>
          <a:xfrm>
            <a:off x="1905000" y="667995"/>
            <a:ext cx="6096000" cy="1280890"/>
          </a:xfrm>
        </p:spPr>
        <p:txBody>
          <a:bodyPr>
            <a:normAutofit fontScale="90000"/>
          </a:bodyPr>
          <a:lstStyle/>
          <a:p>
            <a:pPr algn="ctr"/>
            <a:r>
              <a:rPr lang="en-US" sz="4000" b="1" dirty="0">
                <a:solidFill>
                  <a:srgbClr val="C00000"/>
                </a:solidFill>
              </a:rPr>
              <a:t>Key Take </a:t>
            </a:r>
            <a:r>
              <a:rPr lang="en-US" sz="4000" b="1" dirty="0" err="1">
                <a:solidFill>
                  <a:srgbClr val="C00000"/>
                </a:solidFill>
              </a:rPr>
              <a:t>Aways</a:t>
            </a:r>
            <a:r>
              <a:rPr lang="en-US" sz="4000" b="1" dirty="0">
                <a:solidFill>
                  <a:srgbClr val="C00000"/>
                </a:solidFill>
              </a:rPr>
              <a:t> Moving Forward to Cycle 2 </a:t>
            </a:r>
          </a:p>
        </p:txBody>
      </p:sp>
      <p:sp>
        <p:nvSpPr>
          <p:cNvPr id="3" name="Content Placeholder 2">
            <a:extLst>
              <a:ext uri="{FF2B5EF4-FFF2-40B4-BE49-F238E27FC236}">
                <a16:creationId xmlns:a16="http://schemas.microsoft.com/office/drawing/2014/main" id="{B1B2088C-C151-4EE8-B8BF-CF6EE7EE647C}"/>
              </a:ext>
            </a:extLst>
          </p:cNvPr>
          <p:cNvSpPr>
            <a:spLocks noGrp="1"/>
          </p:cNvSpPr>
          <p:nvPr>
            <p:ph idx="1"/>
          </p:nvPr>
        </p:nvSpPr>
        <p:spPr>
          <a:xfrm>
            <a:off x="1411158" y="1937828"/>
            <a:ext cx="4505394" cy="3886200"/>
          </a:xfrm>
        </p:spPr>
        <p:txBody>
          <a:bodyPr>
            <a:normAutofit/>
          </a:bodyPr>
          <a:lstStyle/>
          <a:p>
            <a:r>
              <a:rPr lang="en-US" sz="2400" dirty="0"/>
              <a:t>Make sure centers are clear on sampling requirements. </a:t>
            </a:r>
          </a:p>
          <a:p>
            <a:r>
              <a:rPr lang="en-US" sz="2400" dirty="0"/>
              <a:t>Follow proper sampling protocols. </a:t>
            </a:r>
          </a:p>
          <a:p>
            <a:r>
              <a:rPr lang="en-US" sz="2400" dirty="0"/>
              <a:t>Sample required sinks. </a:t>
            </a:r>
          </a:p>
          <a:p>
            <a:r>
              <a:rPr lang="en-US" sz="2400" dirty="0"/>
              <a:t>Ensure clear messaging from all entities involved</a:t>
            </a:r>
            <a:r>
              <a:rPr lang="en-US" dirty="0"/>
              <a:t>.  </a:t>
            </a:r>
          </a:p>
        </p:txBody>
      </p:sp>
      <p:pic>
        <p:nvPicPr>
          <p:cNvPr id="7" name="Graphic 6" descr="Sink">
            <a:extLst>
              <a:ext uri="{FF2B5EF4-FFF2-40B4-BE49-F238E27FC236}">
                <a16:creationId xmlns:a16="http://schemas.microsoft.com/office/drawing/2014/main" id="{9EADEAC5-72E5-668A-6317-0ACFDBC276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7307" y="1775158"/>
            <a:ext cx="3000986" cy="3000986"/>
          </a:xfrm>
          <a:prstGeom prst="rect">
            <a:avLst/>
          </a:prstGeom>
        </p:spPr>
      </p:pic>
    </p:spTree>
    <p:extLst>
      <p:ext uri="{BB962C8B-B14F-4D97-AF65-F5344CB8AC3E}">
        <p14:creationId xmlns:p14="http://schemas.microsoft.com/office/powerpoint/2010/main" val="3627794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74560-7314-4FE6-94EB-3932AFB365E4}"/>
              </a:ext>
            </a:extLst>
          </p:cNvPr>
          <p:cNvSpPr>
            <a:spLocks noGrp="1"/>
          </p:cNvSpPr>
          <p:nvPr>
            <p:ph type="title"/>
          </p:nvPr>
        </p:nvSpPr>
        <p:spPr/>
        <p:txBody>
          <a:bodyPr/>
          <a:lstStyle/>
          <a:p>
            <a:pPr algn="ctr"/>
            <a:r>
              <a:rPr lang="en-US" dirty="0"/>
              <a:t>Child Care Sanitation Updates</a:t>
            </a:r>
          </a:p>
        </p:txBody>
      </p:sp>
      <p:pic>
        <p:nvPicPr>
          <p:cNvPr id="14" name="Content Placeholder 13">
            <a:extLst>
              <a:ext uri="{FF2B5EF4-FFF2-40B4-BE49-F238E27FC236}">
                <a16:creationId xmlns:a16="http://schemas.microsoft.com/office/drawing/2014/main" id="{144CBB3B-675C-4BA9-A9C1-834BA6970BE6}"/>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5400000">
            <a:off x="5163742" y="2456261"/>
            <a:ext cx="3409947" cy="2764631"/>
          </a:xfrm>
        </p:spPr>
      </p:pic>
      <p:pic>
        <p:nvPicPr>
          <p:cNvPr id="12" name="Content Placeholder 11">
            <a:extLst>
              <a:ext uri="{FF2B5EF4-FFF2-40B4-BE49-F238E27FC236}">
                <a16:creationId xmlns:a16="http://schemas.microsoft.com/office/drawing/2014/main" id="{FF411B54-533C-4E3C-82E2-5456E669C459}"/>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rot="5400000">
            <a:off x="1682575" y="2508426"/>
            <a:ext cx="3416649" cy="2666999"/>
          </a:xfrm>
        </p:spPr>
      </p:pic>
    </p:spTree>
    <p:extLst>
      <p:ext uri="{BB962C8B-B14F-4D97-AF65-F5344CB8AC3E}">
        <p14:creationId xmlns:p14="http://schemas.microsoft.com/office/powerpoint/2010/main" val="2778250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704667" cy="703559"/>
          </a:xfrm>
        </p:spPr>
        <p:txBody>
          <a:bodyPr/>
          <a:lstStyle/>
          <a:p>
            <a:pPr algn="ctr"/>
            <a:r>
              <a:rPr lang="en-US" b="1" u="sng" dirty="0">
                <a:solidFill>
                  <a:srgbClr val="C00000"/>
                </a:solidFill>
              </a:rPr>
              <a:t>Chemical Storage</a:t>
            </a:r>
          </a:p>
        </p:txBody>
      </p:sp>
      <p:sp>
        <p:nvSpPr>
          <p:cNvPr id="3" name="Rectangle 2"/>
          <p:cNvSpPr/>
          <p:nvPr/>
        </p:nvSpPr>
        <p:spPr>
          <a:xfrm>
            <a:off x="922571" y="1905506"/>
            <a:ext cx="8069029" cy="3785652"/>
          </a:xfrm>
          <a:prstGeom prst="rect">
            <a:avLst/>
          </a:prstGeom>
        </p:spPr>
        <p:txBody>
          <a:bodyPr wrap="square">
            <a:spAutoFit/>
          </a:bodyPr>
          <a:lstStyle/>
          <a:p>
            <a:r>
              <a:rPr lang="it-IT" sz="2400" b="1" dirty="0"/>
              <a:t>15A NCAC 18A .2820 STORAGE</a:t>
            </a:r>
          </a:p>
          <a:p>
            <a:r>
              <a:rPr lang="en-US" sz="2400" dirty="0"/>
              <a:t>(b) All corrosive agents, pesticides, bleaches, detergents, cleansers, polishes, any product which is under pressure in an aerosol dispenser, and any substance which may be hazardous to a child if ingested, inhaled, or handled shall be kept in its original container or in another labeled container, used according to the manufacturer's instructions and </a:t>
            </a:r>
            <a:r>
              <a:rPr lang="en-US" sz="2400" b="1" dirty="0">
                <a:solidFill>
                  <a:srgbClr val="FF0000"/>
                </a:solidFill>
              </a:rPr>
              <a:t>stored in a locked storage room or cabinet when not in use. </a:t>
            </a:r>
          </a:p>
        </p:txBody>
      </p:sp>
    </p:spTree>
    <p:extLst>
      <p:ext uri="{BB962C8B-B14F-4D97-AF65-F5344CB8AC3E}">
        <p14:creationId xmlns:p14="http://schemas.microsoft.com/office/powerpoint/2010/main" val="1212329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F369-E71C-4315-A783-D7B9A099D769}"/>
              </a:ext>
            </a:extLst>
          </p:cNvPr>
          <p:cNvSpPr>
            <a:spLocks noGrp="1"/>
          </p:cNvSpPr>
          <p:nvPr>
            <p:ph type="title"/>
          </p:nvPr>
        </p:nvSpPr>
        <p:spPr>
          <a:xfrm>
            <a:off x="1676400" y="609600"/>
            <a:ext cx="6589200" cy="1280890"/>
          </a:xfrm>
        </p:spPr>
        <p:txBody>
          <a:bodyPr>
            <a:normAutofit/>
          </a:bodyPr>
          <a:lstStyle/>
          <a:p>
            <a:pPr algn="ctr"/>
            <a:r>
              <a:rPr lang="en-US" b="1" u="sng" dirty="0"/>
              <a:t>COVID Related Chemicals</a:t>
            </a:r>
          </a:p>
        </p:txBody>
      </p:sp>
      <p:sp>
        <p:nvSpPr>
          <p:cNvPr id="3" name="TextBox 2">
            <a:extLst>
              <a:ext uri="{FF2B5EF4-FFF2-40B4-BE49-F238E27FC236}">
                <a16:creationId xmlns:a16="http://schemas.microsoft.com/office/drawing/2014/main" id="{8FD3BDF3-0996-4C9B-8881-F5FDE2628023}"/>
              </a:ext>
            </a:extLst>
          </p:cNvPr>
          <p:cNvSpPr txBox="1"/>
          <p:nvPr/>
        </p:nvSpPr>
        <p:spPr>
          <a:xfrm>
            <a:off x="1219200" y="2057400"/>
            <a:ext cx="7162800" cy="7017306"/>
          </a:xfrm>
          <a:prstGeom prst="rect">
            <a:avLst/>
          </a:prstGeom>
          <a:noFill/>
        </p:spPr>
        <p:txBody>
          <a:bodyPr wrap="square" rtlCol="0">
            <a:spAutoFit/>
          </a:bodyPr>
          <a:lstStyle/>
          <a:p>
            <a:r>
              <a:rPr lang="en-US" dirty="0"/>
              <a:t>The pandemic has not negated the responsibility of child care operators to properly store chemicals when not in use.</a:t>
            </a:r>
          </a:p>
          <a:p>
            <a:endParaRPr lang="en-US" dirty="0"/>
          </a:p>
          <a:p>
            <a:r>
              <a:rPr lang="en-US" dirty="0"/>
              <a:t>Hand sanitizers are still required to be inaccessible when not in use. Balance must be maintained between readily available for usage and proper storage.</a:t>
            </a:r>
          </a:p>
          <a:p>
            <a:endParaRPr lang="en-US" dirty="0"/>
          </a:p>
          <a:p>
            <a:r>
              <a:rPr lang="en-US" dirty="0"/>
              <a:t>If disinfectants including bleach are donated to facilities, facilities must ensure that they have proper storage for these chemicals.</a:t>
            </a:r>
          </a:p>
          <a:p>
            <a:endParaRPr lang="en-US" dirty="0"/>
          </a:p>
          <a:p>
            <a:r>
              <a:rPr lang="en-US" dirty="0"/>
              <a:t>Chlorine disinfectants are allowed to be stronger than the 500-800 ppm (approximately 1,000 ppm).  Still in effect since we remain in a state of emergency.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57233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F369-E71C-4315-A783-D7B9A099D769}"/>
              </a:ext>
            </a:extLst>
          </p:cNvPr>
          <p:cNvSpPr>
            <a:spLocks noGrp="1"/>
          </p:cNvSpPr>
          <p:nvPr>
            <p:ph type="title"/>
          </p:nvPr>
        </p:nvSpPr>
        <p:spPr>
          <a:xfrm>
            <a:off x="1277400" y="153296"/>
            <a:ext cx="6589200" cy="883850"/>
          </a:xfrm>
        </p:spPr>
        <p:txBody>
          <a:bodyPr>
            <a:normAutofit/>
          </a:bodyPr>
          <a:lstStyle/>
          <a:p>
            <a:pPr algn="ctr"/>
            <a:r>
              <a:rPr lang="en-US" b="1" u="sng" dirty="0"/>
              <a:t>Executive Order</a:t>
            </a:r>
          </a:p>
        </p:txBody>
      </p:sp>
      <p:pic>
        <p:nvPicPr>
          <p:cNvPr id="5" name="Picture 4" descr="Graphical user interface, text, application, Word&#10;&#10;Description automatically generated">
            <a:extLst>
              <a:ext uri="{FF2B5EF4-FFF2-40B4-BE49-F238E27FC236}">
                <a16:creationId xmlns:a16="http://schemas.microsoft.com/office/drawing/2014/main" id="{174B3FF5-20FE-4E90-8A4F-04C7F293725E}"/>
              </a:ext>
            </a:extLst>
          </p:cNvPr>
          <p:cNvPicPr>
            <a:picLocks noChangeAspect="1"/>
          </p:cNvPicPr>
          <p:nvPr/>
        </p:nvPicPr>
        <p:blipFill rotWithShape="1">
          <a:blip r:embed="rId2">
            <a:extLst>
              <a:ext uri="{28A0092B-C50C-407E-A947-70E740481C1C}">
                <a14:useLocalDpi xmlns:a14="http://schemas.microsoft.com/office/drawing/2010/main" val="0"/>
              </a:ext>
            </a:extLst>
          </a:blip>
          <a:srcRect l="17174" t="17778" r="24834" b="5556"/>
          <a:stretch/>
        </p:blipFill>
        <p:spPr>
          <a:xfrm>
            <a:off x="2400300" y="1037146"/>
            <a:ext cx="4343400" cy="5668454"/>
          </a:xfrm>
          <a:prstGeom prst="rect">
            <a:avLst/>
          </a:prstGeom>
        </p:spPr>
      </p:pic>
    </p:spTree>
    <p:extLst>
      <p:ext uri="{BB962C8B-B14F-4D97-AF65-F5344CB8AC3E}">
        <p14:creationId xmlns:p14="http://schemas.microsoft.com/office/powerpoint/2010/main" val="3386301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3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F95047D-863A-46A5-8945-62B11C2915AA}"/>
              </a:ext>
            </a:extLst>
          </p:cNvPr>
          <p:cNvPicPr>
            <a:picLocks noChangeAspect="1"/>
          </p:cNvPicPr>
          <p:nvPr/>
        </p:nvPicPr>
        <p:blipFill rotWithShape="1">
          <a:blip r:embed="rId3">
            <a:extLst>
              <a:ext uri="{28A0092B-C50C-407E-A947-70E740481C1C}">
                <a14:useLocalDpi xmlns:a14="http://schemas.microsoft.com/office/drawing/2010/main" val="0"/>
              </a:ext>
            </a:extLst>
          </a:blip>
          <a:srcRect t="4985"/>
          <a:stretch/>
        </p:blipFill>
        <p:spPr>
          <a:xfrm>
            <a:off x="647700" y="659130"/>
            <a:ext cx="7848600" cy="5539740"/>
          </a:xfrm>
          <a:prstGeom prst="rect">
            <a:avLst/>
          </a:prstGeom>
        </p:spPr>
      </p:pic>
    </p:spTree>
    <p:extLst>
      <p:ext uri="{BB962C8B-B14F-4D97-AF65-F5344CB8AC3E}">
        <p14:creationId xmlns:p14="http://schemas.microsoft.com/office/powerpoint/2010/main" val="1889809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F369-E71C-4315-A783-D7B9A099D769}"/>
              </a:ext>
            </a:extLst>
          </p:cNvPr>
          <p:cNvSpPr>
            <a:spLocks noGrp="1"/>
          </p:cNvSpPr>
          <p:nvPr>
            <p:ph type="title"/>
          </p:nvPr>
        </p:nvSpPr>
        <p:spPr>
          <a:xfrm>
            <a:off x="1600200" y="152400"/>
            <a:ext cx="6589200" cy="1447800"/>
          </a:xfrm>
        </p:spPr>
        <p:txBody>
          <a:bodyPr>
            <a:normAutofit fontScale="90000"/>
          </a:bodyPr>
          <a:lstStyle/>
          <a:p>
            <a:pPr algn="ctr"/>
            <a:r>
              <a:rPr lang="en-US" b="1" u="sng" dirty="0">
                <a:solidFill>
                  <a:srgbClr val="C00000"/>
                </a:solidFill>
              </a:rPr>
              <a:t>Chemical Storage</a:t>
            </a:r>
            <a:br>
              <a:rPr lang="en-US" b="1" u="sng" dirty="0"/>
            </a:br>
            <a:r>
              <a:rPr lang="en-US" b="1" dirty="0"/>
              <a:t>School-Based Centers</a:t>
            </a:r>
            <a:br>
              <a:rPr lang="en-US" b="1" dirty="0"/>
            </a:br>
            <a:r>
              <a:rPr lang="en-US" sz="2700" b="1" dirty="0"/>
              <a:t>Effective March 8, 2021 </a:t>
            </a:r>
          </a:p>
        </p:txBody>
      </p:sp>
      <p:sp>
        <p:nvSpPr>
          <p:cNvPr id="3" name="Rectangle 2">
            <a:extLst>
              <a:ext uri="{FF2B5EF4-FFF2-40B4-BE49-F238E27FC236}">
                <a16:creationId xmlns:a16="http://schemas.microsoft.com/office/drawing/2014/main" id="{C86A1FE6-BA1D-44D7-BD21-116AA8267287}"/>
              </a:ext>
            </a:extLst>
          </p:cNvPr>
          <p:cNvSpPr/>
          <p:nvPr/>
        </p:nvSpPr>
        <p:spPr>
          <a:xfrm>
            <a:off x="1808700" y="1676400"/>
            <a:ext cx="6172200" cy="4247317"/>
          </a:xfrm>
          <a:prstGeom prst="rect">
            <a:avLst/>
          </a:prstGeom>
        </p:spPr>
        <p:txBody>
          <a:bodyPr wrap="square">
            <a:spAutoFit/>
          </a:bodyPr>
          <a:lstStyle/>
          <a:p>
            <a:r>
              <a:rPr lang="en-US" dirty="0">
                <a:solidFill>
                  <a:srgbClr val="000000"/>
                </a:solidFill>
                <a:latin typeface="Times New Roman" panose="02020603050405020304" pitchFamily="18" charset="0"/>
              </a:rPr>
              <a:t>For school-based centers, it is </a:t>
            </a:r>
            <a:r>
              <a:rPr lang="en-US" b="1" dirty="0">
                <a:solidFill>
                  <a:srgbClr val="000000"/>
                </a:solidFill>
                <a:latin typeface="Times New Roman" panose="02020603050405020304" pitchFamily="18" charset="0"/>
              </a:rPr>
              <a:t>not </a:t>
            </a:r>
            <a:r>
              <a:rPr lang="en-US" dirty="0">
                <a:solidFill>
                  <a:srgbClr val="000000"/>
                </a:solidFill>
                <a:latin typeface="Times New Roman" panose="02020603050405020304" pitchFamily="18" charset="0"/>
              </a:rPr>
              <a:t>considered a violation if hazardous products are left out in the cafeteria’s kitchen so long as: </a:t>
            </a:r>
          </a:p>
          <a:p>
            <a:endParaRPr lang="en-US" dirty="0">
              <a:latin typeface="Times New Roman" panose="02020603050405020304" pitchFamily="18" charset="0"/>
            </a:endParaRPr>
          </a:p>
          <a:p>
            <a:pPr marL="342900" indent="-342900">
              <a:buAutoNum type="arabicPeriod"/>
            </a:pPr>
            <a:r>
              <a:rPr lang="en-US" dirty="0">
                <a:latin typeface="Times New Roman" panose="02020603050405020304" pitchFamily="18" charset="0"/>
              </a:rPr>
              <a:t>Kitchen doors are </a:t>
            </a:r>
            <a:r>
              <a:rPr lang="en-US" b="1" dirty="0">
                <a:latin typeface="Times New Roman" panose="02020603050405020304" pitchFamily="18" charset="0"/>
              </a:rPr>
              <a:t>‘locked’ </a:t>
            </a:r>
            <a:r>
              <a:rPr lang="en-US" dirty="0">
                <a:latin typeface="Times New Roman" panose="02020603050405020304" pitchFamily="18" charset="0"/>
              </a:rPr>
              <a:t>with a device approved by the local building/fire code inspector or Fire Marshal’s Office, and;</a:t>
            </a:r>
          </a:p>
          <a:p>
            <a:r>
              <a:rPr lang="en-US" dirty="0">
                <a:latin typeface="Times New Roman" panose="02020603050405020304" pitchFamily="18" charset="0"/>
              </a:rPr>
              <a:t> </a:t>
            </a:r>
          </a:p>
          <a:p>
            <a:pPr marL="342900" indent="-342900">
              <a:buAutoNum type="arabicPeriod" startAt="2"/>
            </a:pPr>
            <a:r>
              <a:rPr lang="en-US" dirty="0">
                <a:latin typeface="Times New Roman" panose="02020603050405020304" pitchFamily="18" charset="0"/>
              </a:rPr>
              <a:t>A restriction is placed on the license by the Division of Child Development and Early Education (DCDEE) prohibiting children from being in the kitchen for any purpose. </a:t>
            </a:r>
          </a:p>
          <a:p>
            <a:endParaRPr lang="en-US" dirty="0">
              <a:latin typeface="Times New Roman" panose="02020603050405020304" pitchFamily="18" charset="0"/>
            </a:endParaRPr>
          </a:p>
          <a:p>
            <a:r>
              <a:rPr lang="en-US" dirty="0">
                <a:latin typeface="Times New Roman" panose="02020603050405020304" pitchFamily="18" charset="0"/>
              </a:rPr>
              <a:t>If both conditions are not attainable then hazardous products must be stored in accordance with A</a:t>
            </a:r>
            <a:r>
              <a:rPr lang="en-US" dirty="0">
                <a:latin typeface="Cambria" panose="02040503050406030204" pitchFamily="18" charset="0"/>
              </a:rPr>
              <a:t>dministrative Rule </a:t>
            </a:r>
            <a:r>
              <a:rPr lang="en-US" dirty="0">
                <a:latin typeface="Times New Roman" panose="02020603050405020304" pitchFamily="18" charset="0"/>
              </a:rPr>
              <a:t>15A NCAC 18A .2820. </a:t>
            </a:r>
          </a:p>
        </p:txBody>
      </p:sp>
      <p:pic>
        <p:nvPicPr>
          <p:cNvPr id="5" name="Picture 4">
            <a:extLst>
              <a:ext uri="{FF2B5EF4-FFF2-40B4-BE49-F238E27FC236}">
                <a16:creationId xmlns:a16="http://schemas.microsoft.com/office/drawing/2014/main" id="{721A5370-8B7D-4553-86B5-730638959D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52400"/>
            <a:ext cx="1166214" cy="1084579"/>
          </a:xfrm>
          <a:prstGeom prst="rect">
            <a:avLst/>
          </a:prstGeom>
        </p:spPr>
      </p:pic>
    </p:spTree>
    <p:extLst>
      <p:ext uri="{BB962C8B-B14F-4D97-AF65-F5344CB8AC3E}">
        <p14:creationId xmlns:p14="http://schemas.microsoft.com/office/powerpoint/2010/main" val="695016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F369-E71C-4315-A783-D7B9A099D769}"/>
              </a:ext>
            </a:extLst>
          </p:cNvPr>
          <p:cNvSpPr>
            <a:spLocks noGrp="1"/>
          </p:cNvSpPr>
          <p:nvPr>
            <p:ph type="title"/>
          </p:nvPr>
        </p:nvSpPr>
        <p:spPr>
          <a:xfrm>
            <a:off x="1600200" y="0"/>
            <a:ext cx="6589200" cy="1280890"/>
          </a:xfrm>
        </p:spPr>
        <p:txBody>
          <a:bodyPr>
            <a:normAutofit/>
          </a:bodyPr>
          <a:lstStyle/>
          <a:p>
            <a:pPr algn="ctr"/>
            <a:r>
              <a:rPr lang="en-US" b="1" u="sng" dirty="0">
                <a:solidFill>
                  <a:srgbClr val="C00000"/>
                </a:solidFill>
              </a:rPr>
              <a:t>Chemical Storage</a:t>
            </a:r>
            <a:br>
              <a:rPr lang="en-US" b="1" u="sng" dirty="0"/>
            </a:br>
            <a:r>
              <a:rPr lang="en-US" b="1" dirty="0"/>
              <a:t>School-Based Centers </a:t>
            </a:r>
          </a:p>
        </p:txBody>
      </p:sp>
      <p:sp>
        <p:nvSpPr>
          <p:cNvPr id="3" name="Rectangle 2">
            <a:extLst>
              <a:ext uri="{FF2B5EF4-FFF2-40B4-BE49-F238E27FC236}">
                <a16:creationId xmlns:a16="http://schemas.microsoft.com/office/drawing/2014/main" id="{C86A1FE6-BA1D-44D7-BD21-116AA8267287}"/>
              </a:ext>
            </a:extLst>
          </p:cNvPr>
          <p:cNvSpPr/>
          <p:nvPr/>
        </p:nvSpPr>
        <p:spPr>
          <a:xfrm>
            <a:off x="972600" y="1466195"/>
            <a:ext cx="7198800" cy="4832092"/>
          </a:xfrm>
          <a:prstGeom prst="rect">
            <a:avLst/>
          </a:prstGeom>
        </p:spPr>
        <p:txBody>
          <a:bodyPr wrap="square">
            <a:spAutoFit/>
          </a:bodyPr>
          <a:lstStyle/>
          <a:p>
            <a:pPr algn="ctr"/>
            <a:r>
              <a:rPr lang="en-US" sz="2800" dirty="0">
                <a:latin typeface="Times New Roman" panose="02020603050405020304" pitchFamily="18" charset="0"/>
              </a:rPr>
              <a:t>For compliance with this new school-based policy issue:</a:t>
            </a:r>
          </a:p>
          <a:p>
            <a:endParaRPr lang="en-US" sz="2800" dirty="0">
              <a:latin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rPr>
              <a:t>Child care centers should contact their local building/fire code inspector or Fire Marshal’s Office to determine how to appropriately </a:t>
            </a:r>
            <a:r>
              <a:rPr lang="en-US" sz="2800" b="1" dirty="0">
                <a:latin typeface="Times New Roman" panose="02020603050405020304" pitchFamily="18" charset="0"/>
              </a:rPr>
              <a:t>lock </a:t>
            </a:r>
            <a:r>
              <a:rPr lang="en-US" sz="2800" dirty="0">
                <a:latin typeface="Times New Roman" panose="02020603050405020304" pitchFamily="18" charset="0"/>
              </a:rPr>
              <a:t>kitchen doors. (</a:t>
            </a:r>
            <a:r>
              <a:rPr lang="en-US" sz="2400" i="1" dirty="0">
                <a:latin typeface="Times New Roman" panose="02020603050405020304" pitchFamily="18" charset="0"/>
              </a:rPr>
              <a:t>Determination should not be made by Env Health</a:t>
            </a:r>
            <a:r>
              <a:rPr lang="en-US" sz="2800" dirty="0">
                <a:latin typeface="Times New Roman" panose="02020603050405020304" pitchFamily="18" charset="0"/>
              </a:rPr>
              <a:t>.)</a:t>
            </a:r>
          </a:p>
          <a:p>
            <a:pPr marL="457200" indent="-457200">
              <a:buFont typeface="Arial" panose="020B0604020202020204" pitchFamily="34" charset="0"/>
              <a:buChar char="•"/>
            </a:pPr>
            <a:endParaRPr lang="en-US" sz="2800" dirty="0">
              <a:latin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rPr>
              <a:t>Child care operators should also contact DCDEE to request the license restriction. </a:t>
            </a:r>
          </a:p>
        </p:txBody>
      </p:sp>
      <p:pic>
        <p:nvPicPr>
          <p:cNvPr id="5" name="Picture 4">
            <a:extLst>
              <a:ext uri="{FF2B5EF4-FFF2-40B4-BE49-F238E27FC236}">
                <a16:creationId xmlns:a16="http://schemas.microsoft.com/office/drawing/2014/main" id="{BFA99FBB-DF10-4C91-AA7B-9920D857AD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62467"/>
            <a:ext cx="1042494" cy="969519"/>
          </a:xfrm>
          <a:prstGeom prst="rect">
            <a:avLst/>
          </a:prstGeom>
        </p:spPr>
      </p:pic>
    </p:spTree>
    <p:extLst>
      <p:ext uri="{BB962C8B-B14F-4D97-AF65-F5344CB8AC3E}">
        <p14:creationId xmlns:p14="http://schemas.microsoft.com/office/powerpoint/2010/main" val="3826043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Word&#10;&#10;Description automatically generated">
            <a:extLst>
              <a:ext uri="{FF2B5EF4-FFF2-40B4-BE49-F238E27FC236}">
                <a16:creationId xmlns:a16="http://schemas.microsoft.com/office/drawing/2014/main" id="{56295658-8436-4DBD-AF9A-A98D23905C11}"/>
              </a:ext>
            </a:extLst>
          </p:cNvPr>
          <p:cNvPicPr>
            <a:picLocks noChangeAspect="1"/>
          </p:cNvPicPr>
          <p:nvPr/>
        </p:nvPicPr>
        <p:blipFill rotWithShape="1">
          <a:blip r:embed="rId2">
            <a:extLst>
              <a:ext uri="{28A0092B-C50C-407E-A947-70E740481C1C}">
                <a14:useLocalDpi xmlns:a14="http://schemas.microsoft.com/office/drawing/2010/main" val="0"/>
              </a:ext>
            </a:extLst>
          </a:blip>
          <a:srcRect l="17175" t="17778" r="24833" b="5556"/>
          <a:stretch/>
        </p:blipFill>
        <p:spPr>
          <a:xfrm>
            <a:off x="2171700" y="304082"/>
            <a:ext cx="4800599" cy="6249836"/>
          </a:xfrm>
          <a:prstGeom prst="rect">
            <a:avLst/>
          </a:prstGeom>
        </p:spPr>
      </p:pic>
    </p:spTree>
    <p:extLst>
      <p:ext uri="{BB962C8B-B14F-4D97-AF65-F5344CB8AC3E}">
        <p14:creationId xmlns:p14="http://schemas.microsoft.com/office/powerpoint/2010/main" val="14889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F369-E71C-4315-A783-D7B9A099D769}"/>
              </a:ext>
            </a:extLst>
          </p:cNvPr>
          <p:cNvSpPr>
            <a:spLocks noGrp="1"/>
          </p:cNvSpPr>
          <p:nvPr>
            <p:ph type="title"/>
          </p:nvPr>
        </p:nvSpPr>
        <p:spPr>
          <a:xfrm>
            <a:off x="1600200" y="0"/>
            <a:ext cx="6589200" cy="1280890"/>
          </a:xfrm>
        </p:spPr>
        <p:txBody>
          <a:bodyPr>
            <a:normAutofit/>
          </a:bodyPr>
          <a:lstStyle/>
          <a:p>
            <a:pPr algn="ctr"/>
            <a:r>
              <a:rPr lang="en-US" b="1" u="sng" dirty="0">
                <a:solidFill>
                  <a:srgbClr val="C00000"/>
                </a:solidFill>
              </a:rPr>
              <a:t>Other Chemical Issues</a:t>
            </a:r>
            <a:br>
              <a:rPr lang="en-US" b="1" u="sng" dirty="0"/>
            </a:br>
            <a:endParaRPr lang="en-US" b="1" dirty="0"/>
          </a:p>
        </p:txBody>
      </p:sp>
      <p:sp>
        <p:nvSpPr>
          <p:cNvPr id="3" name="Rectangle 2">
            <a:extLst>
              <a:ext uri="{FF2B5EF4-FFF2-40B4-BE49-F238E27FC236}">
                <a16:creationId xmlns:a16="http://schemas.microsoft.com/office/drawing/2014/main" id="{C86A1FE6-BA1D-44D7-BD21-116AA8267287}"/>
              </a:ext>
            </a:extLst>
          </p:cNvPr>
          <p:cNvSpPr/>
          <p:nvPr/>
        </p:nvSpPr>
        <p:spPr>
          <a:xfrm>
            <a:off x="972600" y="1466194"/>
            <a:ext cx="7714200" cy="6986528"/>
          </a:xfrm>
          <a:prstGeom prst="rect">
            <a:avLst/>
          </a:prstGeom>
        </p:spPr>
        <p:txBody>
          <a:bodyPr wrap="square">
            <a:spAutoFit/>
          </a:bodyPr>
          <a:lstStyle/>
          <a:p>
            <a:r>
              <a:rPr lang="en-US" sz="2400" b="1" i="1" dirty="0">
                <a:latin typeface="Times New Roman" panose="02020603050405020304" pitchFamily="18" charset="0"/>
              </a:rPr>
              <a:t>Multi Purpose Glass Cleaners </a:t>
            </a:r>
            <a:r>
              <a:rPr lang="en-US" sz="2800" dirty="0">
                <a:latin typeface="Times New Roman" panose="02020603050405020304" pitchFamily="18" charset="0"/>
              </a:rPr>
              <a:t>are not approved to be used in lieu of detergent (soapy) solution for diaper changing.</a:t>
            </a:r>
          </a:p>
          <a:p>
            <a:endParaRPr lang="en-US" sz="2800" dirty="0">
              <a:latin typeface="Times New Roman" panose="02020603050405020304" pitchFamily="18" charset="0"/>
            </a:endParaRPr>
          </a:p>
          <a:p>
            <a:r>
              <a:rPr lang="en-US" sz="2800" dirty="0">
                <a:latin typeface="Times New Roman" panose="02020603050405020304" pitchFamily="18" charset="0"/>
              </a:rPr>
              <a:t>Discuss this issue with the provider and give them options and a timeframe for compliance.</a:t>
            </a:r>
          </a:p>
          <a:p>
            <a:endParaRPr lang="en-US" sz="2800" dirty="0">
              <a:latin typeface="Times New Roman" panose="02020603050405020304" pitchFamily="18" charset="0"/>
            </a:endParaRPr>
          </a:p>
          <a:p>
            <a:r>
              <a:rPr lang="en-US" sz="2800" dirty="0">
                <a:latin typeface="Times New Roman" panose="02020603050405020304" pitchFamily="18" charset="0"/>
              </a:rPr>
              <a:t>Note on comment addendum that the issue has been discussed and expectation of resolution by next inspection.</a:t>
            </a:r>
          </a:p>
          <a:p>
            <a:endParaRPr lang="en-US" sz="2800" dirty="0">
              <a:latin typeface="Times New Roman" panose="02020603050405020304" pitchFamily="18" charset="0"/>
            </a:endParaRPr>
          </a:p>
          <a:p>
            <a:endParaRPr lang="en-US" sz="2800" dirty="0">
              <a:latin typeface="Times New Roman" panose="02020603050405020304" pitchFamily="18" charset="0"/>
            </a:endParaRPr>
          </a:p>
          <a:p>
            <a:endParaRPr lang="en-US" sz="2800" dirty="0">
              <a:latin typeface="Times New Roman" panose="02020603050405020304" pitchFamily="18" charset="0"/>
            </a:endParaRPr>
          </a:p>
          <a:p>
            <a:endParaRPr lang="en-US" sz="2800" dirty="0">
              <a:latin typeface="Times New Roman" panose="02020603050405020304" pitchFamily="18" charset="0"/>
            </a:endParaRPr>
          </a:p>
          <a:p>
            <a:endParaRPr lang="en-US" sz="2800" dirty="0">
              <a:latin typeface="Times New Roman" panose="02020603050405020304" pitchFamily="18" charset="0"/>
            </a:endParaRPr>
          </a:p>
          <a:p>
            <a:endParaRPr lang="en-US" sz="2800" dirty="0">
              <a:latin typeface="Times New Roman" panose="02020603050405020304" pitchFamily="18" charset="0"/>
            </a:endParaRPr>
          </a:p>
        </p:txBody>
      </p:sp>
    </p:spTree>
    <p:extLst>
      <p:ext uri="{BB962C8B-B14F-4D97-AF65-F5344CB8AC3E}">
        <p14:creationId xmlns:p14="http://schemas.microsoft.com/office/powerpoint/2010/main" val="3532113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5" name="Group 83">
            <a:extLst>
              <a:ext uri="{FF2B5EF4-FFF2-40B4-BE49-F238E27FC236}">
                <a16:creationId xmlns:a16="http://schemas.microsoft.com/office/drawing/2014/main" id="{8D44E099-FC66-4167-A593-8F6FBB5EE0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85" name="Freeform 11">
              <a:extLst>
                <a:ext uri="{FF2B5EF4-FFF2-40B4-BE49-F238E27FC236}">
                  <a16:creationId xmlns:a16="http://schemas.microsoft.com/office/drawing/2014/main" id="{47171E04-FEC4-4208-A619-A786E42348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6" name="Freeform 12">
              <a:extLst>
                <a:ext uri="{FF2B5EF4-FFF2-40B4-BE49-F238E27FC236}">
                  <a16:creationId xmlns:a16="http://schemas.microsoft.com/office/drawing/2014/main" id="{F3DE8019-884E-41C9-A54C-AC668CA526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7" name="Freeform 13">
              <a:extLst>
                <a:ext uri="{FF2B5EF4-FFF2-40B4-BE49-F238E27FC236}">
                  <a16:creationId xmlns:a16="http://schemas.microsoft.com/office/drawing/2014/main" id="{462C1647-5880-4037-8FCE-16E1F646C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8" name="Freeform 14">
              <a:extLst>
                <a:ext uri="{FF2B5EF4-FFF2-40B4-BE49-F238E27FC236}">
                  <a16:creationId xmlns:a16="http://schemas.microsoft.com/office/drawing/2014/main" id="{C91082BE-FDAA-4A80-88B6-C5F5AD0C2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9" name="Freeform 15">
              <a:extLst>
                <a:ext uri="{FF2B5EF4-FFF2-40B4-BE49-F238E27FC236}">
                  <a16:creationId xmlns:a16="http://schemas.microsoft.com/office/drawing/2014/main" id="{059FE918-3CB9-43E6-8025-22A9C21C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0" name="Freeform 16">
              <a:extLst>
                <a:ext uri="{FF2B5EF4-FFF2-40B4-BE49-F238E27FC236}">
                  <a16:creationId xmlns:a16="http://schemas.microsoft.com/office/drawing/2014/main" id="{E30464D7-34FF-42C8-8686-C3A865E90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1" name="Freeform 17">
              <a:extLst>
                <a:ext uri="{FF2B5EF4-FFF2-40B4-BE49-F238E27FC236}">
                  <a16:creationId xmlns:a16="http://schemas.microsoft.com/office/drawing/2014/main" id="{07281894-7888-434B-BC17-FB67B4879C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2" name="Freeform 18">
              <a:extLst>
                <a:ext uri="{FF2B5EF4-FFF2-40B4-BE49-F238E27FC236}">
                  <a16:creationId xmlns:a16="http://schemas.microsoft.com/office/drawing/2014/main" id="{7CDF6636-2EE5-4477-B1E7-136C9B4F3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3" name="Freeform 19">
              <a:extLst>
                <a:ext uri="{FF2B5EF4-FFF2-40B4-BE49-F238E27FC236}">
                  <a16:creationId xmlns:a16="http://schemas.microsoft.com/office/drawing/2014/main" id="{6A01C238-0F7D-4DF5-A879-329020008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4" name="Freeform 20">
              <a:extLst>
                <a:ext uri="{FF2B5EF4-FFF2-40B4-BE49-F238E27FC236}">
                  <a16:creationId xmlns:a16="http://schemas.microsoft.com/office/drawing/2014/main" id="{AA10B8D3-BE6D-40AB-BA54-12C4758E5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5" name="Freeform 21">
              <a:extLst>
                <a:ext uri="{FF2B5EF4-FFF2-40B4-BE49-F238E27FC236}">
                  <a16:creationId xmlns:a16="http://schemas.microsoft.com/office/drawing/2014/main" id="{4CD8C1DF-88C2-4F11-AA23-36D5B5BD3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6" name="Freeform 22">
              <a:extLst>
                <a:ext uri="{FF2B5EF4-FFF2-40B4-BE49-F238E27FC236}">
                  <a16:creationId xmlns:a16="http://schemas.microsoft.com/office/drawing/2014/main" id="{9AF01696-99FF-4093-938A-38D0C7223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56" name="Group 97">
            <a:extLst>
              <a:ext uri="{FF2B5EF4-FFF2-40B4-BE49-F238E27FC236}">
                <a16:creationId xmlns:a16="http://schemas.microsoft.com/office/drawing/2014/main" id="{629FAB3C-6A93-4306-8525-B9FC787B15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99" name="Freeform 27">
              <a:extLst>
                <a:ext uri="{FF2B5EF4-FFF2-40B4-BE49-F238E27FC236}">
                  <a16:creationId xmlns:a16="http://schemas.microsoft.com/office/drawing/2014/main" id="{8838005D-B3A9-4E56-9BFB-3DD99E4BB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0" name="Freeform 28">
              <a:extLst>
                <a:ext uri="{FF2B5EF4-FFF2-40B4-BE49-F238E27FC236}">
                  <a16:creationId xmlns:a16="http://schemas.microsoft.com/office/drawing/2014/main" id="{6450237E-A2DE-4BA3-AF9F-06399E5CF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1" name="Freeform 29">
              <a:extLst>
                <a:ext uri="{FF2B5EF4-FFF2-40B4-BE49-F238E27FC236}">
                  <a16:creationId xmlns:a16="http://schemas.microsoft.com/office/drawing/2014/main" id="{A643E849-3FBA-4248-B0DF-9D6737E23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2" name="Freeform 30">
              <a:extLst>
                <a:ext uri="{FF2B5EF4-FFF2-40B4-BE49-F238E27FC236}">
                  <a16:creationId xmlns:a16="http://schemas.microsoft.com/office/drawing/2014/main" id="{231C0782-59AA-4C4F-8B86-85102F701A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3" name="Freeform 31">
              <a:extLst>
                <a:ext uri="{FF2B5EF4-FFF2-40B4-BE49-F238E27FC236}">
                  <a16:creationId xmlns:a16="http://schemas.microsoft.com/office/drawing/2014/main" id="{E19975F5-4F93-41BF-9A6D-1E6CFDFF1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4" name="Freeform 32">
              <a:extLst>
                <a:ext uri="{FF2B5EF4-FFF2-40B4-BE49-F238E27FC236}">
                  <a16:creationId xmlns:a16="http://schemas.microsoft.com/office/drawing/2014/main" id="{AE6458FC-D3D9-469F-A8FB-0431BD156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5" name="Freeform 33">
              <a:extLst>
                <a:ext uri="{FF2B5EF4-FFF2-40B4-BE49-F238E27FC236}">
                  <a16:creationId xmlns:a16="http://schemas.microsoft.com/office/drawing/2014/main" id="{90B9693F-2248-4DB8-A528-52C13C636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6" name="Freeform 34">
              <a:extLst>
                <a:ext uri="{FF2B5EF4-FFF2-40B4-BE49-F238E27FC236}">
                  <a16:creationId xmlns:a16="http://schemas.microsoft.com/office/drawing/2014/main" id="{11CC5E15-09A8-41A0-930D-434F7D8D6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7" name="Freeform 35">
              <a:extLst>
                <a:ext uri="{FF2B5EF4-FFF2-40B4-BE49-F238E27FC236}">
                  <a16:creationId xmlns:a16="http://schemas.microsoft.com/office/drawing/2014/main" id="{B5566C56-67EC-43D7-A3D2-3CCBEDAFC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8" name="Freeform 36">
              <a:extLst>
                <a:ext uri="{FF2B5EF4-FFF2-40B4-BE49-F238E27FC236}">
                  <a16:creationId xmlns:a16="http://schemas.microsoft.com/office/drawing/2014/main" id="{CF74AC36-5E17-4D3B-A93B-1645741EB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9" name="Freeform 37">
              <a:extLst>
                <a:ext uri="{FF2B5EF4-FFF2-40B4-BE49-F238E27FC236}">
                  <a16:creationId xmlns:a16="http://schemas.microsoft.com/office/drawing/2014/main" id="{39818481-D2FB-4507-B11D-8C6342ACF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0" name="Freeform 38">
              <a:extLst>
                <a:ext uri="{FF2B5EF4-FFF2-40B4-BE49-F238E27FC236}">
                  <a16:creationId xmlns:a16="http://schemas.microsoft.com/office/drawing/2014/main" id="{E996F5F0-3979-44D1-9AE3-1251DA5D2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57" name="Rectangle 111">
            <a:extLst>
              <a:ext uri="{FF2B5EF4-FFF2-40B4-BE49-F238E27FC236}">
                <a16:creationId xmlns:a16="http://schemas.microsoft.com/office/drawing/2014/main" id="{05C469C2-FE8F-491E-9139-7E7F8BB38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58" name="Freeform 11">
            <a:extLst>
              <a:ext uri="{FF2B5EF4-FFF2-40B4-BE49-F238E27FC236}">
                <a16:creationId xmlns:a16="http://schemas.microsoft.com/office/drawing/2014/main" id="{0D31E63E-1DE1-4400-9D1A-FA0378B29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59" name="Rectangle 115">
            <a:extLst>
              <a:ext uri="{FF2B5EF4-FFF2-40B4-BE49-F238E27FC236}">
                <a16:creationId xmlns:a16="http://schemas.microsoft.com/office/drawing/2014/main" id="{A9A118BC-BA81-4C93-ACF2-98CA894F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8" name="Rectangle 117">
            <a:extLst>
              <a:ext uri="{FF2B5EF4-FFF2-40B4-BE49-F238E27FC236}">
                <a16:creationId xmlns:a16="http://schemas.microsoft.com/office/drawing/2014/main" id="{637E1130-C53E-4FDB-8D84-886310389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172199"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Graphical user interface, text, application, icon&#10;&#10;Description automatically generated">
            <a:extLst>
              <a:ext uri="{FF2B5EF4-FFF2-40B4-BE49-F238E27FC236}">
                <a16:creationId xmlns:a16="http://schemas.microsoft.com/office/drawing/2014/main" id="{7B040845-697B-48A3-83C3-C6972A788823}"/>
              </a:ext>
            </a:extLst>
          </p:cNvPr>
          <p:cNvPicPr>
            <a:picLocks noChangeAspect="1"/>
          </p:cNvPicPr>
          <p:nvPr/>
        </p:nvPicPr>
        <p:blipFill rotWithShape="1">
          <a:blip r:embed="rId2">
            <a:extLst>
              <a:ext uri="{28A0092B-C50C-407E-A947-70E740481C1C}">
                <a14:useLocalDpi xmlns:a14="http://schemas.microsoft.com/office/drawing/2010/main" val="0"/>
              </a:ext>
            </a:extLst>
          </a:blip>
          <a:srcRect l="6264" r="7135" b="-5"/>
          <a:stretch/>
        </p:blipFill>
        <p:spPr>
          <a:xfrm>
            <a:off x="6172198" y="-5534"/>
            <a:ext cx="2971802" cy="3431766"/>
          </a:xfrm>
          <a:prstGeom prst="rect">
            <a:avLst/>
          </a:prstGeom>
        </p:spPr>
      </p:pic>
      <p:sp>
        <p:nvSpPr>
          <p:cNvPr id="120" name="Freeform 5">
            <a:extLst>
              <a:ext uri="{FF2B5EF4-FFF2-40B4-BE49-F238E27FC236}">
                <a16:creationId xmlns:a16="http://schemas.microsoft.com/office/drawing/2014/main" id="{B6FD7DC0-5FF7-4A80-9AC3-9AA8CD001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F7EA04B-0651-467B-A529-87A35436DB5F}"/>
              </a:ext>
            </a:extLst>
          </p:cNvPr>
          <p:cNvSpPr>
            <a:spLocks noGrp="1"/>
          </p:cNvSpPr>
          <p:nvPr>
            <p:ph type="title"/>
          </p:nvPr>
        </p:nvSpPr>
        <p:spPr>
          <a:xfrm>
            <a:off x="406400" y="787400"/>
            <a:ext cx="5359399" cy="778933"/>
          </a:xfrm>
        </p:spPr>
        <p:txBody>
          <a:bodyPr vert="horz" lIns="91440" tIns="45720" rIns="91440" bIns="45720" rtlCol="0" anchor="ctr">
            <a:normAutofit/>
          </a:bodyPr>
          <a:lstStyle/>
          <a:p>
            <a:pPr algn="ctr"/>
            <a:r>
              <a:rPr lang="en-US" sz="2800" b="1" u="sng" dirty="0">
                <a:solidFill>
                  <a:srgbClr val="FEFFFF"/>
                </a:solidFill>
              </a:rPr>
              <a:t>Other Chemical Issues</a:t>
            </a:r>
          </a:p>
        </p:txBody>
      </p:sp>
      <p:sp>
        <p:nvSpPr>
          <p:cNvPr id="3" name="Content Placeholder 2">
            <a:extLst>
              <a:ext uri="{FF2B5EF4-FFF2-40B4-BE49-F238E27FC236}">
                <a16:creationId xmlns:a16="http://schemas.microsoft.com/office/drawing/2014/main" id="{ED722CF4-DA75-4C2D-9402-F79B76EB3E90}"/>
              </a:ext>
            </a:extLst>
          </p:cNvPr>
          <p:cNvSpPr>
            <a:spLocks noGrp="1"/>
          </p:cNvSpPr>
          <p:nvPr>
            <p:ph sz="half" idx="1"/>
          </p:nvPr>
        </p:nvSpPr>
        <p:spPr>
          <a:xfrm>
            <a:off x="406399" y="2032000"/>
            <a:ext cx="5359400" cy="3879222"/>
          </a:xfrm>
        </p:spPr>
        <p:txBody>
          <a:bodyPr vert="horz" lIns="91440" tIns="45720" rIns="91440" bIns="45720" rtlCol="0">
            <a:normAutofit/>
          </a:bodyPr>
          <a:lstStyle/>
          <a:p>
            <a:pPr>
              <a:lnSpc>
                <a:spcPct val="90000"/>
              </a:lnSpc>
            </a:pPr>
            <a:r>
              <a:rPr lang="en-US" sz="1700" dirty="0">
                <a:solidFill>
                  <a:srgbClr val="FEFFFF"/>
                </a:solidFill>
              </a:rPr>
              <a:t>Chemical storage for restrooms must still comply with rule .2820 storage rule.</a:t>
            </a:r>
          </a:p>
          <a:p>
            <a:pPr>
              <a:lnSpc>
                <a:spcPct val="90000"/>
              </a:lnSpc>
            </a:pPr>
            <a:r>
              <a:rPr lang="en-US" sz="1700" dirty="0">
                <a:solidFill>
                  <a:srgbClr val="FEFFFF"/>
                </a:solidFill>
              </a:rPr>
              <a:t>Locking of the bathroom door does not meet the requirement of locked “</a:t>
            </a:r>
            <a:r>
              <a:rPr lang="en-US" sz="1700" b="1" dirty="0">
                <a:solidFill>
                  <a:srgbClr val="FEFFFF"/>
                </a:solidFill>
              </a:rPr>
              <a:t>storage room or cabinet”.</a:t>
            </a:r>
          </a:p>
          <a:p>
            <a:pPr>
              <a:lnSpc>
                <a:spcPct val="90000"/>
              </a:lnSpc>
            </a:pPr>
            <a:r>
              <a:rPr lang="en-US" sz="1700" dirty="0">
                <a:solidFill>
                  <a:srgbClr val="FEFFFF"/>
                </a:solidFill>
              </a:rPr>
              <a:t>This include those restrooms designated as staff restrooms. Note that many staff restrooms are also designated as the handicap accessible restroom and must be inspected for children access.</a:t>
            </a:r>
          </a:p>
          <a:p>
            <a:pPr>
              <a:lnSpc>
                <a:spcPct val="90000"/>
              </a:lnSpc>
            </a:pPr>
            <a:r>
              <a:rPr lang="en-US" sz="1700" dirty="0">
                <a:solidFill>
                  <a:srgbClr val="FEFFFF"/>
                </a:solidFill>
              </a:rPr>
              <a:t>If encountered during an inspection, have operator correct the issue during the inspection by properly storing chemicals and make a note on the comment addendum.</a:t>
            </a:r>
          </a:p>
          <a:p>
            <a:pPr>
              <a:lnSpc>
                <a:spcPct val="90000"/>
              </a:lnSpc>
            </a:pPr>
            <a:endParaRPr lang="en-US" sz="1700" dirty="0">
              <a:solidFill>
                <a:srgbClr val="FEFFFF"/>
              </a:solidFill>
            </a:endParaRPr>
          </a:p>
        </p:txBody>
      </p:sp>
      <p:pic>
        <p:nvPicPr>
          <p:cNvPr id="8" name="Content Placeholder 7" descr="A picture containing text, sign&#10;&#10;Description automatically generated">
            <a:extLst>
              <a:ext uri="{FF2B5EF4-FFF2-40B4-BE49-F238E27FC236}">
                <a16:creationId xmlns:a16="http://schemas.microsoft.com/office/drawing/2014/main" id="{E7A451E2-9B23-419B-B768-1D1D6F874E6E}"/>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4654" r="1723" b="-5"/>
          <a:stretch/>
        </p:blipFill>
        <p:spPr>
          <a:xfrm>
            <a:off x="6172198" y="3426232"/>
            <a:ext cx="2971802" cy="3431768"/>
          </a:xfrm>
          <a:prstGeom prst="rect">
            <a:avLst/>
          </a:prstGeom>
        </p:spPr>
      </p:pic>
      <p:cxnSp>
        <p:nvCxnSpPr>
          <p:cNvPr id="122" name="Straight Connector 121">
            <a:extLst>
              <a:ext uri="{FF2B5EF4-FFF2-40B4-BE49-F238E27FC236}">
                <a16:creationId xmlns:a16="http://schemas.microsoft.com/office/drawing/2014/main" id="{7608143B-5494-482A-BCE4-588DC477D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172198" y="3426234"/>
            <a:ext cx="2971801" cy="2766"/>
          </a:xfrm>
          <a:prstGeom prst="line">
            <a:avLst/>
          </a:prstGeom>
          <a:ln w="50800" cap="flat">
            <a:solidFill>
              <a:schemeClr val="bg2">
                <a:lumMod val="1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981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5" name="Group 83">
            <a:extLst>
              <a:ext uri="{FF2B5EF4-FFF2-40B4-BE49-F238E27FC236}">
                <a16:creationId xmlns:a16="http://schemas.microsoft.com/office/drawing/2014/main" id="{8D44E099-FC66-4167-A593-8F6FBB5EE0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85" name="Freeform 11">
              <a:extLst>
                <a:ext uri="{FF2B5EF4-FFF2-40B4-BE49-F238E27FC236}">
                  <a16:creationId xmlns:a16="http://schemas.microsoft.com/office/drawing/2014/main" id="{47171E04-FEC4-4208-A619-A786E42348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6" name="Freeform 12">
              <a:extLst>
                <a:ext uri="{FF2B5EF4-FFF2-40B4-BE49-F238E27FC236}">
                  <a16:creationId xmlns:a16="http://schemas.microsoft.com/office/drawing/2014/main" id="{F3DE8019-884E-41C9-A54C-AC668CA526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7" name="Freeform 13">
              <a:extLst>
                <a:ext uri="{FF2B5EF4-FFF2-40B4-BE49-F238E27FC236}">
                  <a16:creationId xmlns:a16="http://schemas.microsoft.com/office/drawing/2014/main" id="{462C1647-5880-4037-8FCE-16E1F646C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8" name="Freeform 14">
              <a:extLst>
                <a:ext uri="{FF2B5EF4-FFF2-40B4-BE49-F238E27FC236}">
                  <a16:creationId xmlns:a16="http://schemas.microsoft.com/office/drawing/2014/main" id="{C91082BE-FDAA-4A80-88B6-C5F5AD0C2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9" name="Freeform 15">
              <a:extLst>
                <a:ext uri="{FF2B5EF4-FFF2-40B4-BE49-F238E27FC236}">
                  <a16:creationId xmlns:a16="http://schemas.microsoft.com/office/drawing/2014/main" id="{059FE918-3CB9-43E6-8025-22A9C21C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0" name="Freeform 16">
              <a:extLst>
                <a:ext uri="{FF2B5EF4-FFF2-40B4-BE49-F238E27FC236}">
                  <a16:creationId xmlns:a16="http://schemas.microsoft.com/office/drawing/2014/main" id="{E30464D7-34FF-42C8-8686-C3A865E90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1" name="Freeform 17">
              <a:extLst>
                <a:ext uri="{FF2B5EF4-FFF2-40B4-BE49-F238E27FC236}">
                  <a16:creationId xmlns:a16="http://schemas.microsoft.com/office/drawing/2014/main" id="{07281894-7888-434B-BC17-FB67B4879C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2" name="Freeform 18">
              <a:extLst>
                <a:ext uri="{FF2B5EF4-FFF2-40B4-BE49-F238E27FC236}">
                  <a16:creationId xmlns:a16="http://schemas.microsoft.com/office/drawing/2014/main" id="{7CDF6636-2EE5-4477-B1E7-136C9B4F3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3" name="Freeform 19">
              <a:extLst>
                <a:ext uri="{FF2B5EF4-FFF2-40B4-BE49-F238E27FC236}">
                  <a16:creationId xmlns:a16="http://schemas.microsoft.com/office/drawing/2014/main" id="{6A01C238-0F7D-4DF5-A879-329020008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4" name="Freeform 20">
              <a:extLst>
                <a:ext uri="{FF2B5EF4-FFF2-40B4-BE49-F238E27FC236}">
                  <a16:creationId xmlns:a16="http://schemas.microsoft.com/office/drawing/2014/main" id="{AA10B8D3-BE6D-40AB-BA54-12C4758E5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5" name="Freeform 21">
              <a:extLst>
                <a:ext uri="{FF2B5EF4-FFF2-40B4-BE49-F238E27FC236}">
                  <a16:creationId xmlns:a16="http://schemas.microsoft.com/office/drawing/2014/main" id="{4CD8C1DF-88C2-4F11-AA23-36D5B5BD3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6" name="Freeform 22">
              <a:extLst>
                <a:ext uri="{FF2B5EF4-FFF2-40B4-BE49-F238E27FC236}">
                  <a16:creationId xmlns:a16="http://schemas.microsoft.com/office/drawing/2014/main" id="{9AF01696-99FF-4093-938A-38D0C7223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56" name="Group 97">
            <a:extLst>
              <a:ext uri="{FF2B5EF4-FFF2-40B4-BE49-F238E27FC236}">
                <a16:creationId xmlns:a16="http://schemas.microsoft.com/office/drawing/2014/main" id="{629FAB3C-6A93-4306-8525-B9FC787B15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99" name="Freeform 27">
              <a:extLst>
                <a:ext uri="{FF2B5EF4-FFF2-40B4-BE49-F238E27FC236}">
                  <a16:creationId xmlns:a16="http://schemas.microsoft.com/office/drawing/2014/main" id="{8838005D-B3A9-4E56-9BFB-3DD99E4BB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0" name="Freeform 28">
              <a:extLst>
                <a:ext uri="{FF2B5EF4-FFF2-40B4-BE49-F238E27FC236}">
                  <a16:creationId xmlns:a16="http://schemas.microsoft.com/office/drawing/2014/main" id="{6450237E-A2DE-4BA3-AF9F-06399E5CF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1" name="Freeform 29">
              <a:extLst>
                <a:ext uri="{FF2B5EF4-FFF2-40B4-BE49-F238E27FC236}">
                  <a16:creationId xmlns:a16="http://schemas.microsoft.com/office/drawing/2014/main" id="{A643E849-3FBA-4248-B0DF-9D6737E23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2" name="Freeform 30">
              <a:extLst>
                <a:ext uri="{FF2B5EF4-FFF2-40B4-BE49-F238E27FC236}">
                  <a16:creationId xmlns:a16="http://schemas.microsoft.com/office/drawing/2014/main" id="{231C0782-59AA-4C4F-8B86-85102F701A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3" name="Freeform 31">
              <a:extLst>
                <a:ext uri="{FF2B5EF4-FFF2-40B4-BE49-F238E27FC236}">
                  <a16:creationId xmlns:a16="http://schemas.microsoft.com/office/drawing/2014/main" id="{E19975F5-4F93-41BF-9A6D-1E6CFDFF1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4" name="Freeform 32">
              <a:extLst>
                <a:ext uri="{FF2B5EF4-FFF2-40B4-BE49-F238E27FC236}">
                  <a16:creationId xmlns:a16="http://schemas.microsoft.com/office/drawing/2014/main" id="{AE6458FC-D3D9-469F-A8FB-0431BD156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5" name="Freeform 33">
              <a:extLst>
                <a:ext uri="{FF2B5EF4-FFF2-40B4-BE49-F238E27FC236}">
                  <a16:creationId xmlns:a16="http://schemas.microsoft.com/office/drawing/2014/main" id="{90B9693F-2248-4DB8-A528-52C13C636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6" name="Freeform 34">
              <a:extLst>
                <a:ext uri="{FF2B5EF4-FFF2-40B4-BE49-F238E27FC236}">
                  <a16:creationId xmlns:a16="http://schemas.microsoft.com/office/drawing/2014/main" id="{11CC5E15-09A8-41A0-930D-434F7D8D6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7" name="Freeform 35">
              <a:extLst>
                <a:ext uri="{FF2B5EF4-FFF2-40B4-BE49-F238E27FC236}">
                  <a16:creationId xmlns:a16="http://schemas.microsoft.com/office/drawing/2014/main" id="{B5566C56-67EC-43D7-A3D2-3CCBEDAFC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8" name="Freeform 36">
              <a:extLst>
                <a:ext uri="{FF2B5EF4-FFF2-40B4-BE49-F238E27FC236}">
                  <a16:creationId xmlns:a16="http://schemas.microsoft.com/office/drawing/2014/main" id="{CF74AC36-5E17-4D3B-A93B-1645741EB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9" name="Freeform 37">
              <a:extLst>
                <a:ext uri="{FF2B5EF4-FFF2-40B4-BE49-F238E27FC236}">
                  <a16:creationId xmlns:a16="http://schemas.microsoft.com/office/drawing/2014/main" id="{39818481-D2FB-4507-B11D-8C6342ACF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0" name="Freeform 38">
              <a:extLst>
                <a:ext uri="{FF2B5EF4-FFF2-40B4-BE49-F238E27FC236}">
                  <a16:creationId xmlns:a16="http://schemas.microsoft.com/office/drawing/2014/main" id="{E996F5F0-3979-44D1-9AE3-1251DA5D2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57" name="Rectangle 111">
            <a:extLst>
              <a:ext uri="{FF2B5EF4-FFF2-40B4-BE49-F238E27FC236}">
                <a16:creationId xmlns:a16="http://schemas.microsoft.com/office/drawing/2014/main" id="{05C469C2-FE8F-491E-9139-7E7F8BB38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58" name="Freeform 11">
            <a:extLst>
              <a:ext uri="{FF2B5EF4-FFF2-40B4-BE49-F238E27FC236}">
                <a16:creationId xmlns:a16="http://schemas.microsoft.com/office/drawing/2014/main" id="{0D31E63E-1DE1-4400-9D1A-FA0378B29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59" name="Rectangle 115">
            <a:extLst>
              <a:ext uri="{FF2B5EF4-FFF2-40B4-BE49-F238E27FC236}">
                <a16:creationId xmlns:a16="http://schemas.microsoft.com/office/drawing/2014/main" id="{A9A118BC-BA81-4C93-ACF2-98CA894F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8" name="Rectangle 117">
            <a:extLst>
              <a:ext uri="{FF2B5EF4-FFF2-40B4-BE49-F238E27FC236}">
                <a16:creationId xmlns:a16="http://schemas.microsoft.com/office/drawing/2014/main" id="{637E1130-C53E-4FDB-8D84-886310389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172199"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0" name="Freeform 5">
            <a:extLst>
              <a:ext uri="{FF2B5EF4-FFF2-40B4-BE49-F238E27FC236}">
                <a16:creationId xmlns:a16="http://schemas.microsoft.com/office/drawing/2014/main" id="{B6FD7DC0-5FF7-4A80-9AC3-9AA8CD001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F7EA04B-0651-467B-A529-87A35436DB5F}"/>
              </a:ext>
            </a:extLst>
          </p:cNvPr>
          <p:cNvSpPr>
            <a:spLocks noGrp="1"/>
          </p:cNvSpPr>
          <p:nvPr>
            <p:ph type="title"/>
          </p:nvPr>
        </p:nvSpPr>
        <p:spPr>
          <a:xfrm>
            <a:off x="406400" y="787400"/>
            <a:ext cx="5359399" cy="778933"/>
          </a:xfrm>
        </p:spPr>
        <p:txBody>
          <a:bodyPr vert="horz" lIns="91440" tIns="45720" rIns="91440" bIns="45720" rtlCol="0" anchor="ctr">
            <a:normAutofit/>
          </a:bodyPr>
          <a:lstStyle/>
          <a:p>
            <a:pPr algn="ctr"/>
            <a:r>
              <a:rPr lang="en-US" sz="2800" b="1" u="sng" dirty="0">
                <a:solidFill>
                  <a:srgbClr val="FEFFFF"/>
                </a:solidFill>
              </a:rPr>
              <a:t>Other Chemical Issues</a:t>
            </a:r>
          </a:p>
        </p:txBody>
      </p:sp>
      <p:sp>
        <p:nvSpPr>
          <p:cNvPr id="3" name="Content Placeholder 2">
            <a:extLst>
              <a:ext uri="{FF2B5EF4-FFF2-40B4-BE49-F238E27FC236}">
                <a16:creationId xmlns:a16="http://schemas.microsoft.com/office/drawing/2014/main" id="{ED722CF4-DA75-4C2D-9402-F79B76EB3E90}"/>
              </a:ext>
            </a:extLst>
          </p:cNvPr>
          <p:cNvSpPr>
            <a:spLocks noGrp="1"/>
          </p:cNvSpPr>
          <p:nvPr>
            <p:ph sz="half" idx="1"/>
          </p:nvPr>
        </p:nvSpPr>
        <p:spPr>
          <a:xfrm>
            <a:off x="308753" y="2031538"/>
            <a:ext cx="5359400" cy="4556350"/>
          </a:xfrm>
        </p:spPr>
        <p:txBody>
          <a:bodyPr vert="horz" lIns="91440" tIns="45720" rIns="91440" bIns="45720" rtlCol="0">
            <a:normAutofit/>
          </a:bodyPr>
          <a:lstStyle/>
          <a:p>
            <a:pPr>
              <a:lnSpc>
                <a:spcPct val="90000"/>
              </a:lnSpc>
            </a:pPr>
            <a:r>
              <a:rPr lang="en-US" sz="1700" dirty="0">
                <a:solidFill>
                  <a:srgbClr val="FEFFFF"/>
                </a:solidFill>
              </a:rPr>
              <a:t>Color coding for chemicals can be used in addition to </a:t>
            </a:r>
            <a:r>
              <a:rPr lang="en-US" sz="1700" b="1" u="sng" dirty="0">
                <a:solidFill>
                  <a:srgbClr val="FEFFFF"/>
                </a:solidFill>
              </a:rPr>
              <a:t>but not</a:t>
            </a:r>
            <a:r>
              <a:rPr lang="en-US" sz="1700" b="1" dirty="0">
                <a:solidFill>
                  <a:srgbClr val="FEFFFF"/>
                </a:solidFill>
              </a:rPr>
              <a:t> </a:t>
            </a:r>
            <a:r>
              <a:rPr lang="en-US" sz="1700" dirty="0">
                <a:solidFill>
                  <a:srgbClr val="FEFFFF"/>
                </a:solidFill>
              </a:rPr>
              <a:t>substitution for proper labeling.</a:t>
            </a:r>
          </a:p>
          <a:p>
            <a:pPr>
              <a:lnSpc>
                <a:spcPct val="90000"/>
              </a:lnSpc>
            </a:pPr>
            <a:r>
              <a:rPr lang="en-US" sz="1700" dirty="0">
                <a:solidFill>
                  <a:srgbClr val="FEFFFF"/>
                </a:solidFill>
              </a:rPr>
              <a:t>Rule 2820 (b)</a:t>
            </a:r>
            <a:r>
              <a:rPr lang="en-US" dirty="0">
                <a:solidFill>
                  <a:schemeClr val="bg1"/>
                </a:solidFill>
              </a:rPr>
              <a:t>All corrosive agents, pesticides, bleaches, detergents, cleansers, polishes, any product which is under pressure in</a:t>
            </a:r>
            <a:br>
              <a:rPr lang="en-US" sz="1600" dirty="0">
                <a:solidFill>
                  <a:schemeClr val="bg1"/>
                </a:solidFill>
              </a:rPr>
            </a:br>
            <a:r>
              <a:rPr lang="en-US" dirty="0">
                <a:solidFill>
                  <a:schemeClr val="bg1"/>
                </a:solidFill>
              </a:rPr>
              <a:t>an aerosol dispenser, and any substance which may be hazardous to a child if ingested, inhaled, or handled shall be</a:t>
            </a:r>
            <a:br>
              <a:rPr lang="en-US" sz="1600" dirty="0">
                <a:solidFill>
                  <a:schemeClr val="bg1"/>
                </a:solidFill>
              </a:rPr>
            </a:br>
            <a:r>
              <a:rPr lang="en-US" dirty="0">
                <a:solidFill>
                  <a:schemeClr val="bg1"/>
                </a:solidFill>
              </a:rPr>
              <a:t>kept in its original container </a:t>
            </a:r>
            <a:r>
              <a:rPr lang="en-US" b="1" dirty="0">
                <a:solidFill>
                  <a:schemeClr val="bg1"/>
                </a:solidFill>
              </a:rPr>
              <a:t>or in another labeled container.</a:t>
            </a:r>
            <a:r>
              <a:rPr lang="en-US" dirty="0"/>
              <a:t> T</a:t>
            </a:r>
            <a:endParaRPr lang="en-US" dirty="0">
              <a:solidFill>
                <a:schemeClr val="bg1"/>
              </a:solidFill>
            </a:endParaRPr>
          </a:p>
          <a:p>
            <a:pPr>
              <a:lnSpc>
                <a:spcPct val="90000"/>
              </a:lnSpc>
            </a:pPr>
            <a:r>
              <a:rPr lang="en-US" dirty="0">
                <a:solidFill>
                  <a:schemeClr val="bg1"/>
                </a:solidFill>
              </a:rPr>
              <a:t>2820(c)…..These solutions shall be </a:t>
            </a:r>
            <a:r>
              <a:rPr lang="en-US" b="1" dirty="0">
                <a:solidFill>
                  <a:schemeClr val="bg1"/>
                </a:solidFill>
              </a:rPr>
              <a:t>labeled </a:t>
            </a:r>
            <a:r>
              <a:rPr lang="en-US" dirty="0">
                <a:solidFill>
                  <a:schemeClr val="bg1"/>
                </a:solidFill>
              </a:rPr>
              <a:t>as sanitizing, disinfecting, or detergent (soapy water) solutions. </a:t>
            </a:r>
            <a:endParaRPr lang="en-US" b="1" dirty="0">
              <a:solidFill>
                <a:schemeClr val="bg1"/>
              </a:solidFill>
            </a:endParaRPr>
          </a:p>
          <a:p>
            <a:pPr>
              <a:lnSpc>
                <a:spcPct val="90000"/>
              </a:lnSpc>
            </a:pPr>
            <a:endParaRPr lang="en-US" sz="1700" b="1" dirty="0">
              <a:solidFill>
                <a:schemeClr val="bg1"/>
              </a:solidFill>
            </a:endParaRPr>
          </a:p>
        </p:txBody>
      </p:sp>
      <p:cxnSp>
        <p:nvCxnSpPr>
          <p:cNvPr id="122" name="Straight Connector 121">
            <a:extLst>
              <a:ext uri="{FF2B5EF4-FFF2-40B4-BE49-F238E27FC236}">
                <a16:creationId xmlns:a16="http://schemas.microsoft.com/office/drawing/2014/main" id="{7608143B-5494-482A-BCE4-588DC477D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172198" y="3426234"/>
            <a:ext cx="2971801" cy="2766"/>
          </a:xfrm>
          <a:prstGeom prst="line">
            <a:avLst/>
          </a:prstGeom>
          <a:ln w="50800" cap="flat">
            <a:solidFill>
              <a:schemeClr val="bg2">
                <a:lumMod val="10000"/>
              </a:schemeClr>
            </a:solidFill>
            <a:miter lim="800000"/>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D8B413C-2410-49EF-BC88-041C68D3A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971" y="2090841"/>
            <a:ext cx="3077106" cy="3077106"/>
          </a:xfrm>
          <a:prstGeom prst="rect">
            <a:avLst/>
          </a:prstGeom>
        </p:spPr>
      </p:pic>
    </p:spTree>
    <p:extLst>
      <p:ext uri="{BB962C8B-B14F-4D97-AF65-F5344CB8AC3E}">
        <p14:creationId xmlns:p14="http://schemas.microsoft.com/office/powerpoint/2010/main" val="3107358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F369-E71C-4315-A783-D7B9A099D769}"/>
              </a:ext>
            </a:extLst>
          </p:cNvPr>
          <p:cNvSpPr>
            <a:spLocks noGrp="1"/>
          </p:cNvSpPr>
          <p:nvPr>
            <p:ph type="title"/>
          </p:nvPr>
        </p:nvSpPr>
        <p:spPr>
          <a:xfrm>
            <a:off x="1535100" y="76200"/>
            <a:ext cx="6589200" cy="1280890"/>
          </a:xfrm>
        </p:spPr>
        <p:txBody>
          <a:bodyPr>
            <a:normAutofit/>
          </a:bodyPr>
          <a:lstStyle/>
          <a:p>
            <a:pPr algn="ctr"/>
            <a:r>
              <a:rPr lang="en-US" b="1" u="sng" dirty="0">
                <a:solidFill>
                  <a:srgbClr val="C00000"/>
                </a:solidFill>
              </a:rPr>
              <a:t>Hot Water Accessibility Issue</a:t>
            </a:r>
            <a:br>
              <a:rPr lang="en-US" b="1" u="sng" dirty="0"/>
            </a:br>
            <a:endParaRPr lang="en-US" b="1" dirty="0"/>
          </a:p>
        </p:txBody>
      </p:sp>
      <p:sp>
        <p:nvSpPr>
          <p:cNvPr id="3" name="Rectangle 2">
            <a:extLst>
              <a:ext uri="{FF2B5EF4-FFF2-40B4-BE49-F238E27FC236}">
                <a16:creationId xmlns:a16="http://schemas.microsoft.com/office/drawing/2014/main" id="{C86A1FE6-BA1D-44D7-BD21-116AA8267287}"/>
              </a:ext>
            </a:extLst>
          </p:cNvPr>
          <p:cNvSpPr/>
          <p:nvPr/>
        </p:nvSpPr>
        <p:spPr>
          <a:xfrm>
            <a:off x="972600" y="1466194"/>
            <a:ext cx="7714200" cy="1815882"/>
          </a:xfrm>
          <a:prstGeom prst="rect">
            <a:avLst/>
          </a:prstGeom>
        </p:spPr>
        <p:txBody>
          <a:bodyPr wrap="square">
            <a:spAutoFit/>
          </a:bodyPr>
          <a:lstStyle/>
          <a:p>
            <a:endParaRPr lang="en-US" sz="2800" dirty="0">
              <a:latin typeface="Times New Roman" panose="02020603050405020304" pitchFamily="18" charset="0"/>
            </a:endParaRPr>
          </a:p>
          <a:p>
            <a:endParaRPr lang="en-US" sz="2800" dirty="0">
              <a:latin typeface="Times New Roman" panose="02020603050405020304" pitchFamily="18" charset="0"/>
            </a:endParaRPr>
          </a:p>
          <a:p>
            <a:endParaRPr lang="en-US" sz="2800" dirty="0">
              <a:latin typeface="Times New Roman" panose="02020603050405020304" pitchFamily="18" charset="0"/>
            </a:endParaRPr>
          </a:p>
          <a:p>
            <a:endParaRPr lang="en-US" sz="2800" dirty="0">
              <a:latin typeface="Times New Roman" panose="02020603050405020304" pitchFamily="18" charset="0"/>
            </a:endParaRPr>
          </a:p>
        </p:txBody>
      </p:sp>
      <p:sp>
        <p:nvSpPr>
          <p:cNvPr id="4" name="Rectangle 3">
            <a:extLst>
              <a:ext uri="{FF2B5EF4-FFF2-40B4-BE49-F238E27FC236}">
                <a16:creationId xmlns:a16="http://schemas.microsoft.com/office/drawing/2014/main" id="{51D80FC3-03A9-4E90-A26B-B4EEBAD0110C}"/>
              </a:ext>
            </a:extLst>
          </p:cNvPr>
          <p:cNvSpPr/>
          <p:nvPr/>
        </p:nvSpPr>
        <p:spPr>
          <a:xfrm>
            <a:off x="434788" y="685800"/>
            <a:ext cx="6257400" cy="6001643"/>
          </a:xfrm>
          <a:prstGeom prst="rect">
            <a:avLst/>
          </a:prstGeom>
        </p:spPr>
        <p:txBody>
          <a:bodyPr wrap="square">
            <a:spAutoFit/>
          </a:bodyPr>
          <a:lstStyle/>
          <a:p>
            <a:r>
              <a:rPr lang="en-US" sz="2400" dirty="0">
                <a:latin typeface="Arial" panose="020B0604020202020204" pitchFamily="34" charset="0"/>
              </a:rPr>
              <a:t>Water in areas accessible to children shall be tempered between 80°F (27°C) and 110°F (43°C). For handwash lavatories used exclusively by school-age children, the 80°F (27°C) minimum temperature requirement shall not apply. Hot water in an area accessible to any child, which is in excess of 120°F (49°C), </a:t>
            </a:r>
            <a:r>
              <a:rPr lang="en-US" sz="2400" b="1" dirty="0">
                <a:latin typeface="Arial" panose="020B0604020202020204" pitchFamily="34" charset="0"/>
              </a:rPr>
              <a:t>shall be considered a burn hazard</a:t>
            </a:r>
            <a:r>
              <a:rPr lang="en-US" sz="2400" dirty="0">
                <a:latin typeface="Arial" panose="020B0604020202020204" pitchFamily="34" charset="0"/>
              </a:rPr>
              <a:t>.</a:t>
            </a:r>
          </a:p>
          <a:p>
            <a:endParaRPr lang="en-US" sz="2400" dirty="0">
              <a:latin typeface="Arial" panose="020B0604020202020204" pitchFamily="34" charset="0"/>
            </a:endParaRPr>
          </a:p>
          <a:p>
            <a:r>
              <a:rPr lang="en-US" sz="2400" dirty="0">
                <a:latin typeface="Arial" panose="020B0604020202020204" pitchFamily="34" charset="0"/>
              </a:rPr>
              <a:t>***Look for thermos type containers in food preparation areas used for bottle warming. The temperature of these insulated beverage dispensers can be in excess of 160°F. Deemed as a burn hazard when in use and temps in excess of 120°F.</a:t>
            </a:r>
            <a:endParaRPr lang="en-US" sz="2400" dirty="0"/>
          </a:p>
        </p:txBody>
      </p:sp>
      <p:pic>
        <p:nvPicPr>
          <p:cNvPr id="6" name="Picture 5" descr="A picture containing kitchenware, pot&#10;&#10;Description automatically generated">
            <a:extLst>
              <a:ext uri="{FF2B5EF4-FFF2-40B4-BE49-F238E27FC236}">
                <a16:creationId xmlns:a16="http://schemas.microsoft.com/office/drawing/2014/main" id="{85C4C15C-1029-45F6-AD7C-BC5C754AC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667" y="1978228"/>
            <a:ext cx="1728616" cy="1728616"/>
          </a:xfrm>
          <a:prstGeom prst="rect">
            <a:avLst/>
          </a:prstGeom>
        </p:spPr>
      </p:pic>
      <p:pic>
        <p:nvPicPr>
          <p:cNvPr id="8" name="Picture 7" descr="A picture containing dark&#10;&#10;Description automatically generated">
            <a:extLst>
              <a:ext uri="{FF2B5EF4-FFF2-40B4-BE49-F238E27FC236}">
                <a16:creationId xmlns:a16="http://schemas.microsoft.com/office/drawing/2014/main" id="{CCA9FF9B-08C0-4DCE-A013-A845E1AAD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444" y="4495800"/>
            <a:ext cx="1619250" cy="1600200"/>
          </a:xfrm>
          <a:prstGeom prst="rect">
            <a:avLst/>
          </a:prstGeom>
        </p:spPr>
      </p:pic>
    </p:spTree>
    <p:extLst>
      <p:ext uri="{BB962C8B-B14F-4D97-AF65-F5344CB8AC3E}">
        <p14:creationId xmlns:p14="http://schemas.microsoft.com/office/powerpoint/2010/main" val="737976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F369-E71C-4315-A783-D7B9A099D769}"/>
              </a:ext>
            </a:extLst>
          </p:cNvPr>
          <p:cNvSpPr>
            <a:spLocks noGrp="1"/>
          </p:cNvSpPr>
          <p:nvPr>
            <p:ph type="title"/>
          </p:nvPr>
        </p:nvSpPr>
        <p:spPr>
          <a:xfrm>
            <a:off x="628650" y="152400"/>
            <a:ext cx="8229600" cy="966622"/>
          </a:xfrm>
        </p:spPr>
        <p:txBody>
          <a:bodyPr>
            <a:normAutofit fontScale="90000"/>
          </a:bodyPr>
          <a:lstStyle/>
          <a:p>
            <a:pPr algn="ctr"/>
            <a:r>
              <a:rPr lang="en-US" b="1" u="sng" dirty="0"/>
              <a:t>Child Care Rules Re-Adoption</a:t>
            </a:r>
            <a:br>
              <a:rPr lang="en-US" b="1" u="sng" dirty="0"/>
            </a:br>
            <a:r>
              <a:rPr lang="en-US" sz="2700" b="1" dirty="0"/>
              <a:t>Completion by March 2024</a:t>
            </a:r>
          </a:p>
        </p:txBody>
      </p:sp>
      <p:sp>
        <p:nvSpPr>
          <p:cNvPr id="3" name="Rectangle 2">
            <a:extLst>
              <a:ext uri="{FF2B5EF4-FFF2-40B4-BE49-F238E27FC236}">
                <a16:creationId xmlns:a16="http://schemas.microsoft.com/office/drawing/2014/main" id="{32E99571-6B54-4A76-8F54-0BC3855F0954}"/>
              </a:ext>
            </a:extLst>
          </p:cNvPr>
          <p:cNvSpPr/>
          <p:nvPr/>
        </p:nvSpPr>
        <p:spPr>
          <a:xfrm>
            <a:off x="190500" y="1676400"/>
            <a:ext cx="9105900" cy="6370975"/>
          </a:xfrm>
          <a:prstGeom prst="rect">
            <a:avLst/>
          </a:prstGeom>
        </p:spPr>
        <p:txBody>
          <a:bodyPr wrap="square">
            <a:spAutoFit/>
          </a:bodyPr>
          <a:lstStyle/>
          <a:p>
            <a:pPr marL="571500" indent="-571500">
              <a:buFont typeface="Arial" panose="020B0604020202020204" pitchFamily="34" charset="0"/>
              <a:buChar char="•"/>
            </a:pPr>
            <a:r>
              <a:rPr lang="en-US" sz="2400" dirty="0"/>
              <a:t>§ 150B-21.3A. Periodic review and expiration of existing rules: requires our rules to be reviewed and re-adopted</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2400" dirty="0"/>
              <a:t>Review process is required at least once every 10 years</a:t>
            </a:r>
          </a:p>
          <a:p>
            <a:endParaRPr lang="en-US" sz="2400" dirty="0"/>
          </a:p>
          <a:p>
            <a:pPr marL="571500" indent="-571500">
              <a:buFont typeface="Arial" panose="020B0604020202020204" pitchFamily="34" charset="0"/>
              <a:buChar char="•"/>
            </a:pPr>
            <a:r>
              <a:rPr lang="en-US" sz="2400" dirty="0"/>
              <a:t>Meetings have been held with stakeholders and the regulated community. </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2400" dirty="0"/>
              <a:t>Committee is addressing public comments, incorporating policy memos and technical changes.</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2400" dirty="0"/>
              <a:t>Rules being review by DPH</a:t>
            </a:r>
          </a:p>
          <a:p>
            <a:pPr marL="571500" indent="-571500">
              <a:buFont typeface="Arial" panose="020B0604020202020204" pitchFamily="34" charset="0"/>
              <a:buChar char="•"/>
            </a:pPr>
            <a:endParaRPr lang="en-US" sz="2400" dirty="0"/>
          </a:p>
          <a:p>
            <a:pPr lvl="1"/>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221588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F369-E71C-4315-A783-D7B9A099D769}"/>
              </a:ext>
            </a:extLst>
          </p:cNvPr>
          <p:cNvSpPr>
            <a:spLocks noGrp="1"/>
          </p:cNvSpPr>
          <p:nvPr>
            <p:ph type="title"/>
          </p:nvPr>
        </p:nvSpPr>
        <p:spPr>
          <a:xfrm>
            <a:off x="628650" y="457200"/>
            <a:ext cx="8229600" cy="966622"/>
          </a:xfrm>
        </p:spPr>
        <p:txBody>
          <a:bodyPr>
            <a:normAutofit fontScale="90000"/>
          </a:bodyPr>
          <a:lstStyle/>
          <a:p>
            <a:pPr algn="ctr"/>
            <a:r>
              <a:rPr lang="en-US" b="1" dirty="0"/>
              <a:t>Child Care Rules Re-Adoption</a:t>
            </a:r>
            <a:br>
              <a:rPr lang="en-US" b="1" dirty="0"/>
            </a:br>
            <a:endParaRPr lang="en-US" sz="2700" b="1" dirty="0"/>
          </a:p>
        </p:txBody>
      </p:sp>
      <p:sp>
        <p:nvSpPr>
          <p:cNvPr id="3" name="Rectangle 2">
            <a:extLst>
              <a:ext uri="{FF2B5EF4-FFF2-40B4-BE49-F238E27FC236}">
                <a16:creationId xmlns:a16="http://schemas.microsoft.com/office/drawing/2014/main" id="{32E99571-6B54-4A76-8F54-0BC3855F0954}"/>
              </a:ext>
            </a:extLst>
          </p:cNvPr>
          <p:cNvSpPr/>
          <p:nvPr/>
        </p:nvSpPr>
        <p:spPr>
          <a:xfrm>
            <a:off x="190500" y="1219200"/>
            <a:ext cx="9105900" cy="6370975"/>
          </a:xfrm>
          <a:prstGeom prst="rect">
            <a:avLst/>
          </a:prstGeom>
        </p:spPr>
        <p:txBody>
          <a:bodyPr wrap="square">
            <a:spAutoFit/>
          </a:bodyPr>
          <a:lstStyle/>
          <a:p>
            <a:pPr marL="571500" indent="-571500">
              <a:buFont typeface="Arial" panose="020B0604020202020204" pitchFamily="34" charset="0"/>
              <a:buChar char="•"/>
            </a:pPr>
            <a:endParaRPr lang="en-US" sz="2400" dirty="0"/>
          </a:p>
          <a:p>
            <a:pPr algn="ctr"/>
            <a:r>
              <a:rPr lang="en-US" sz="2400" u="sng" dirty="0"/>
              <a:t>Proposed technical changes:</a:t>
            </a:r>
          </a:p>
          <a:p>
            <a:endParaRPr lang="en-US" sz="2400" u="sng" strike="sngStrike" dirty="0">
              <a:highlight>
                <a:srgbClr val="FFFF00"/>
              </a:highlight>
            </a:endParaRPr>
          </a:p>
          <a:p>
            <a:pPr marL="800100" lvl="1" indent="-342900">
              <a:buFont typeface="Arial" panose="020B0604020202020204" pitchFamily="34" charset="0"/>
              <a:buChar char="•"/>
            </a:pPr>
            <a:r>
              <a:rPr lang="en-US" sz="2400" dirty="0"/>
              <a:t>Updated language for definitions.</a:t>
            </a:r>
          </a:p>
          <a:p>
            <a:pPr marL="800100" lvl="1" indent="-342900">
              <a:buFont typeface="Arial" panose="020B0604020202020204" pitchFamily="34" charset="0"/>
              <a:buChar char="•"/>
            </a:pPr>
            <a:r>
              <a:rPr lang="en-US" sz="2400" dirty="0"/>
              <a:t>Clarified Sanitizer and Disinfectant requirements.</a:t>
            </a:r>
          </a:p>
          <a:p>
            <a:pPr marL="800100" lvl="1" indent="-342900">
              <a:buFont typeface="Arial" panose="020B0604020202020204" pitchFamily="34" charset="0"/>
              <a:buChar char="•"/>
            </a:pPr>
            <a:r>
              <a:rPr lang="en-US" sz="2400" dirty="0"/>
              <a:t>Defined food prep area and diapering area.</a:t>
            </a:r>
          </a:p>
          <a:p>
            <a:pPr marL="800100" lvl="1" indent="-342900">
              <a:buFont typeface="Arial" panose="020B0604020202020204" pitchFamily="34" charset="0"/>
              <a:buChar char="•"/>
            </a:pPr>
            <a:r>
              <a:rPr lang="en-US" sz="2400" dirty="0"/>
              <a:t>Reorganized rules for beverages from home.</a:t>
            </a:r>
          </a:p>
          <a:p>
            <a:pPr marL="800100" lvl="1" indent="-342900">
              <a:buFont typeface="Arial" panose="020B0604020202020204" pitchFamily="34" charset="0"/>
              <a:buChar char="•"/>
            </a:pPr>
            <a:r>
              <a:rPr lang="en-US" sz="2400" dirty="0"/>
              <a:t>Added </a:t>
            </a:r>
            <a:r>
              <a:rPr lang="en-US" sz="2400" b="1" dirty="0"/>
              <a:t>mechanical</a:t>
            </a:r>
            <a:r>
              <a:rPr lang="en-US" sz="2400" dirty="0"/>
              <a:t> refrigeration as a requirement for cold food storage</a:t>
            </a:r>
          </a:p>
          <a:p>
            <a:pPr marL="800100" lvl="1" indent="-342900">
              <a:buFont typeface="Arial" panose="020B0604020202020204" pitchFamily="34" charset="0"/>
              <a:buChar char="•"/>
            </a:pPr>
            <a:r>
              <a:rPr lang="en-US" sz="2400" dirty="0"/>
              <a:t>Clarified Bulk food storage</a:t>
            </a:r>
          </a:p>
          <a:p>
            <a:pPr marL="800100" lvl="1" indent="-342900">
              <a:buFont typeface="Arial" panose="020B0604020202020204" pitchFamily="34" charset="0"/>
              <a:buChar char="•"/>
            </a:pPr>
            <a:r>
              <a:rPr lang="en-US" sz="2400" dirty="0"/>
              <a:t>Changed bleach to chlorine solution</a:t>
            </a:r>
          </a:p>
          <a:p>
            <a:pPr marL="800100" lvl="1" indent="-342900">
              <a:buFont typeface="Arial" panose="020B0604020202020204" pitchFamily="34" charset="0"/>
              <a:buChar char="•"/>
            </a:pPr>
            <a:r>
              <a:rPr lang="en-US" sz="2400" dirty="0"/>
              <a:t>Added “toys” in outdoor learning environment</a:t>
            </a:r>
          </a:p>
          <a:p>
            <a:pPr marL="800100" lvl="1" indent="-342900">
              <a:buFont typeface="Arial" panose="020B0604020202020204" pitchFamily="34" charset="0"/>
              <a:buChar char="•"/>
            </a:pPr>
            <a:r>
              <a:rPr lang="en-US" sz="2400" dirty="0"/>
              <a:t>Changed DENR to DHHS and DCD to DCDEE</a:t>
            </a:r>
          </a:p>
          <a:p>
            <a:pPr lvl="1"/>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226568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F369-E71C-4315-A783-D7B9A099D769}"/>
              </a:ext>
            </a:extLst>
          </p:cNvPr>
          <p:cNvSpPr>
            <a:spLocks noGrp="1"/>
          </p:cNvSpPr>
          <p:nvPr>
            <p:ph type="title"/>
          </p:nvPr>
        </p:nvSpPr>
        <p:spPr>
          <a:xfrm>
            <a:off x="628650" y="457200"/>
            <a:ext cx="8229600" cy="966622"/>
          </a:xfrm>
        </p:spPr>
        <p:txBody>
          <a:bodyPr>
            <a:normAutofit fontScale="90000"/>
          </a:bodyPr>
          <a:lstStyle/>
          <a:p>
            <a:pPr algn="ctr"/>
            <a:r>
              <a:rPr lang="en-US" b="1" dirty="0"/>
              <a:t>Child Care Rules Re-Adoption</a:t>
            </a:r>
            <a:r>
              <a:rPr lang="en-US" b="1" dirty="0">
                <a:highlight>
                  <a:srgbClr val="00FF00"/>
                </a:highlight>
              </a:rPr>
              <a:t> </a:t>
            </a:r>
            <a:br>
              <a:rPr lang="en-US" b="1" dirty="0"/>
            </a:br>
            <a:endParaRPr lang="en-US" sz="2700" b="1" dirty="0"/>
          </a:p>
        </p:txBody>
      </p:sp>
      <p:sp>
        <p:nvSpPr>
          <p:cNvPr id="3" name="Rectangle 2">
            <a:extLst>
              <a:ext uri="{FF2B5EF4-FFF2-40B4-BE49-F238E27FC236}">
                <a16:creationId xmlns:a16="http://schemas.microsoft.com/office/drawing/2014/main" id="{32E99571-6B54-4A76-8F54-0BC3855F0954}"/>
              </a:ext>
            </a:extLst>
          </p:cNvPr>
          <p:cNvSpPr/>
          <p:nvPr/>
        </p:nvSpPr>
        <p:spPr>
          <a:xfrm>
            <a:off x="190500" y="1219200"/>
            <a:ext cx="9105900" cy="5632311"/>
          </a:xfrm>
          <a:prstGeom prst="rect">
            <a:avLst/>
          </a:prstGeom>
        </p:spPr>
        <p:txBody>
          <a:bodyPr wrap="square">
            <a:spAutoFit/>
          </a:bodyPr>
          <a:lstStyle/>
          <a:p>
            <a:pPr algn="ctr"/>
            <a:r>
              <a:rPr lang="en-US" sz="2400" dirty="0"/>
              <a:t>Mirrored some items in food code</a:t>
            </a:r>
          </a:p>
          <a:p>
            <a:pPr algn="ctr"/>
            <a:endParaRPr lang="en-US" sz="2400" dirty="0"/>
          </a:p>
          <a:p>
            <a:pPr algn="ctr"/>
            <a:r>
              <a:rPr lang="en-US" sz="2400" u="sng" dirty="0"/>
              <a:t>Proposed Food Code Related Changes:</a:t>
            </a:r>
          </a:p>
          <a:p>
            <a:endParaRPr lang="en-US" sz="2400" u="sng" strike="sngStrike" dirty="0">
              <a:highlight>
                <a:srgbClr val="00FF00"/>
              </a:highlight>
            </a:endParaRPr>
          </a:p>
          <a:p>
            <a:pPr marL="800100" lvl="1" indent="-342900">
              <a:buFont typeface="Arial" panose="020B0604020202020204" pitchFamily="34" charset="0"/>
              <a:buChar char="•"/>
            </a:pPr>
            <a:r>
              <a:rPr lang="en-US" sz="2400" dirty="0"/>
              <a:t>Updated cooking temperatures.</a:t>
            </a:r>
          </a:p>
          <a:p>
            <a:pPr marL="800100" lvl="1" indent="-342900">
              <a:buFont typeface="Arial" panose="020B0604020202020204" pitchFamily="34" charset="0"/>
              <a:buChar char="•"/>
            </a:pPr>
            <a:r>
              <a:rPr lang="en-US" sz="2400" dirty="0"/>
              <a:t>No bare hand contact.</a:t>
            </a:r>
          </a:p>
          <a:p>
            <a:pPr marL="800100" lvl="1" indent="-342900">
              <a:buFont typeface="Arial" panose="020B0604020202020204" pitchFamily="34" charset="0"/>
              <a:buChar char="•"/>
            </a:pPr>
            <a:r>
              <a:rPr lang="en-US" sz="2400" dirty="0"/>
              <a:t>Change re-heating utilizing microwaves.</a:t>
            </a:r>
          </a:p>
          <a:p>
            <a:pPr marL="800100" lvl="1" indent="-342900">
              <a:buFont typeface="Arial" panose="020B0604020202020204" pitchFamily="34" charset="0"/>
              <a:buChar char="•"/>
            </a:pPr>
            <a:r>
              <a:rPr lang="en-US" sz="2400" dirty="0"/>
              <a:t>Updated hot holding temperatures. </a:t>
            </a:r>
          </a:p>
          <a:p>
            <a:pPr marL="800100" lvl="1" indent="-342900">
              <a:buFont typeface="Arial" panose="020B0604020202020204" pitchFamily="34" charset="0"/>
              <a:buChar char="•"/>
            </a:pPr>
            <a:r>
              <a:rPr lang="en-US" sz="2400" dirty="0"/>
              <a:t>Mirrored language for ground/comminuted meats </a:t>
            </a:r>
          </a:p>
          <a:p>
            <a:pPr marL="800100" lvl="1" indent="-342900">
              <a:buFont typeface="Arial" panose="020B0604020202020204" pitchFamily="34" charset="0"/>
              <a:buChar char="•"/>
            </a:pPr>
            <a:r>
              <a:rPr lang="en-US" sz="2400" dirty="0"/>
              <a:t>Require metal stem thin probe thermometer</a:t>
            </a:r>
          </a:p>
          <a:p>
            <a:pPr lvl="1"/>
            <a:endParaRPr lang="en-US" sz="2400" dirty="0"/>
          </a:p>
          <a:p>
            <a:pPr lvl="1"/>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01843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F5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PH: Environmental Health Section: Forms - Internet Explorer">
            <a:extLst>
              <a:ext uri="{FF2B5EF4-FFF2-40B4-BE49-F238E27FC236}">
                <a16:creationId xmlns:a16="http://schemas.microsoft.com/office/drawing/2014/main" id="{C63CA47C-D5B4-4E2E-AD74-D53BDB4AFC35}"/>
              </a:ext>
            </a:extLst>
          </p:cNvPr>
          <p:cNvPicPr>
            <a:picLocks noChangeAspect="1"/>
          </p:cNvPicPr>
          <p:nvPr/>
        </p:nvPicPr>
        <p:blipFill rotWithShape="1">
          <a:blip r:embed="rId3">
            <a:extLst>
              <a:ext uri="{28A0092B-C50C-407E-A947-70E740481C1C}">
                <a14:useLocalDpi xmlns:a14="http://schemas.microsoft.com/office/drawing/2010/main" val="0"/>
              </a:ext>
            </a:extLst>
          </a:blip>
          <a:srcRect l="24845" t="15862" r="12733" b="24397"/>
          <a:stretch/>
        </p:blipFill>
        <p:spPr>
          <a:xfrm>
            <a:off x="175641" y="381000"/>
            <a:ext cx="8610600" cy="5996940"/>
          </a:xfrm>
          <a:prstGeom prst="rect">
            <a:avLst/>
          </a:prstGeom>
        </p:spPr>
      </p:pic>
    </p:spTree>
    <p:extLst>
      <p:ext uri="{BB962C8B-B14F-4D97-AF65-F5344CB8AC3E}">
        <p14:creationId xmlns:p14="http://schemas.microsoft.com/office/powerpoint/2010/main" val="3804533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7" name="Group 123">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25"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6"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7"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8"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9"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0"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31"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32"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33"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34"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35"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36"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71" name="Group 137">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139"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40"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41"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2"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43"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44"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45"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46"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47"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48"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49"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50"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85" name="Rectangle 151">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7"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56" name="Rectangle 155">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58" name="Group 157">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59"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60"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1"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2"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3"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4"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5"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6"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7"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68"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69"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70"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35859447-829F-425C-8D97-2B35AFF83D9D}"/>
              </a:ext>
            </a:extLst>
          </p:cNvPr>
          <p:cNvSpPr>
            <a:spLocks noGrp="1"/>
          </p:cNvSpPr>
          <p:nvPr>
            <p:ph type="title"/>
          </p:nvPr>
        </p:nvSpPr>
        <p:spPr>
          <a:xfrm>
            <a:off x="1543686" y="462945"/>
            <a:ext cx="6683766" cy="1280890"/>
          </a:xfrm>
        </p:spPr>
        <p:txBody>
          <a:bodyPr vert="horz" lIns="91440" tIns="45720" rIns="91440" bIns="45720" rtlCol="0" anchor="t">
            <a:normAutofit/>
          </a:bodyPr>
          <a:lstStyle/>
          <a:p>
            <a:r>
              <a:rPr lang="en-US" sz="3300" b="1" u="sng" dirty="0"/>
              <a:t>Child Care Rules Re-Adoption</a:t>
            </a:r>
            <a:br>
              <a:rPr lang="en-US" sz="3300" b="1" u="sng" dirty="0"/>
            </a:br>
            <a:endParaRPr lang="en-US" sz="2000" dirty="0">
              <a:highlight>
                <a:srgbClr val="00FF00"/>
              </a:highlight>
            </a:endParaRPr>
          </a:p>
        </p:txBody>
      </p:sp>
      <p:grpSp>
        <p:nvGrpSpPr>
          <p:cNvPr id="172" name="Group 171">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173"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74"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75"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76"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77"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78"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9"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0"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81"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82"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83"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84"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86" name="Rectangle 185">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8"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0" name="TextBox 7">
            <a:extLst>
              <a:ext uri="{FF2B5EF4-FFF2-40B4-BE49-F238E27FC236}">
                <a16:creationId xmlns:a16="http://schemas.microsoft.com/office/drawing/2014/main" id="{624C4C6E-4A3A-403D-9435-E8FB5BFC1C9D}"/>
              </a:ext>
            </a:extLst>
          </p:cNvPr>
          <p:cNvGraphicFramePr/>
          <p:nvPr>
            <p:extLst>
              <p:ext uri="{D42A27DB-BD31-4B8C-83A1-F6EECF244321}">
                <p14:modId xmlns:p14="http://schemas.microsoft.com/office/powerpoint/2010/main" val="3488791314"/>
              </p:ext>
            </p:extLst>
          </p:nvPr>
        </p:nvGraphicFramePr>
        <p:xfrm>
          <a:off x="1543686" y="1355115"/>
          <a:ext cx="6686550" cy="5498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1489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65B378DD-3302-4E46-B933-A3A4720E2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70" name="Freeform 11">
              <a:extLst>
                <a:ext uri="{FF2B5EF4-FFF2-40B4-BE49-F238E27FC236}">
                  <a16:creationId xmlns:a16="http://schemas.microsoft.com/office/drawing/2014/main" id="{DFCBBDC3-1668-4E92-88DB-9D5F622F3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1" name="Freeform 12">
              <a:extLst>
                <a:ext uri="{FF2B5EF4-FFF2-40B4-BE49-F238E27FC236}">
                  <a16:creationId xmlns:a16="http://schemas.microsoft.com/office/drawing/2014/main" id="{31F8CDD4-C1DD-481E-AE1A-CECF28784C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2" name="Freeform 13">
              <a:extLst>
                <a:ext uri="{FF2B5EF4-FFF2-40B4-BE49-F238E27FC236}">
                  <a16:creationId xmlns:a16="http://schemas.microsoft.com/office/drawing/2014/main" id="{EECE6682-CC9D-4055-B817-C485C0706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3" name="Freeform 14">
              <a:extLst>
                <a:ext uri="{FF2B5EF4-FFF2-40B4-BE49-F238E27FC236}">
                  <a16:creationId xmlns:a16="http://schemas.microsoft.com/office/drawing/2014/main" id="{270E295D-337F-4604-BA41-8AF78AB4B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4" name="Freeform 15">
              <a:extLst>
                <a:ext uri="{FF2B5EF4-FFF2-40B4-BE49-F238E27FC236}">
                  <a16:creationId xmlns:a16="http://schemas.microsoft.com/office/drawing/2014/main" id="{205B2E94-9D47-4E73-B43F-8C5DB94CC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5" name="Freeform 16">
              <a:extLst>
                <a:ext uri="{FF2B5EF4-FFF2-40B4-BE49-F238E27FC236}">
                  <a16:creationId xmlns:a16="http://schemas.microsoft.com/office/drawing/2014/main" id="{525A065C-3663-45A6-B19B-D4A4525C3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6" name="Freeform 17">
              <a:extLst>
                <a:ext uri="{FF2B5EF4-FFF2-40B4-BE49-F238E27FC236}">
                  <a16:creationId xmlns:a16="http://schemas.microsoft.com/office/drawing/2014/main" id="{B2453C32-1BD0-4AD5-9A40-A76B60271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7" name="Freeform 18">
              <a:extLst>
                <a:ext uri="{FF2B5EF4-FFF2-40B4-BE49-F238E27FC236}">
                  <a16:creationId xmlns:a16="http://schemas.microsoft.com/office/drawing/2014/main" id="{09A9F5DF-D82E-49E5-B7B1-9CF50291A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8" name="Freeform 19">
              <a:extLst>
                <a:ext uri="{FF2B5EF4-FFF2-40B4-BE49-F238E27FC236}">
                  <a16:creationId xmlns:a16="http://schemas.microsoft.com/office/drawing/2014/main" id="{F4E5C9FC-074A-4B8D-A737-4877EC56DA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9" name="Freeform 20">
              <a:extLst>
                <a:ext uri="{FF2B5EF4-FFF2-40B4-BE49-F238E27FC236}">
                  <a16:creationId xmlns:a16="http://schemas.microsoft.com/office/drawing/2014/main" id="{CEEA9B79-734E-412B-AC12-F59A37CBE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0" name="Freeform 21">
              <a:extLst>
                <a:ext uri="{FF2B5EF4-FFF2-40B4-BE49-F238E27FC236}">
                  <a16:creationId xmlns:a16="http://schemas.microsoft.com/office/drawing/2014/main" id="{6680E6FE-1392-4677-96BA-2015ED508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1" name="Freeform 22">
              <a:extLst>
                <a:ext uri="{FF2B5EF4-FFF2-40B4-BE49-F238E27FC236}">
                  <a16:creationId xmlns:a16="http://schemas.microsoft.com/office/drawing/2014/main" id="{5A089533-9FE1-4EAC-90AA-A6E0423D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3" name="Group 82">
            <a:extLst>
              <a:ext uri="{FF2B5EF4-FFF2-40B4-BE49-F238E27FC236}">
                <a16:creationId xmlns:a16="http://schemas.microsoft.com/office/drawing/2014/main" id="{B96A5ECF-03BC-41D7-9EF2-7C9F3EBD48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84" name="Freeform 27">
              <a:extLst>
                <a:ext uri="{FF2B5EF4-FFF2-40B4-BE49-F238E27FC236}">
                  <a16:creationId xmlns:a16="http://schemas.microsoft.com/office/drawing/2014/main" id="{17FD984D-FF88-4F1E-A057-F87EDFB0E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5" name="Freeform 28">
              <a:extLst>
                <a:ext uri="{FF2B5EF4-FFF2-40B4-BE49-F238E27FC236}">
                  <a16:creationId xmlns:a16="http://schemas.microsoft.com/office/drawing/2014/main" id="{14512BF1-B700-4263-A407-558870DC9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6" name="Freeform 29">
              <a:extLst>
                <a:ext uri="{FF2B5EF4-FFF2-40B4-BE49-F238E27FC236}">
                  <a16:creationId xmlns:a16="http://schemas.microsoft.com/office/drawing/2014/main" id="{14B7DA2B-C0FD-4B76-9DE8-57B21ADECA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7" name="Freeform 30">
              <a:extLst>
                <a:ext uri="{FF2B5EF4-FFF2-40B4-BE49-F238E27FC236}">
                  <a16:creationId xmlns:a16="http://schemas.microsoft.com/office/drawing/2014/main" id="{3D539ACC-402B-41D7-AB55-2CA6D4AFB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8" name="Freeform 31">
              <a:extLst>
                <a:ext uri="{FF2B5EF4-FFF2-40B4-BE49-F238E27FC236}">
                  <a16:creationId xmlns:a16="http://schemas.microsoft.com/office/drawing/2014/main" id="{29ABEBE4-C03A-4F8B-9552-BE7B0756E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9" name="Freeform 32">
              <a:extLst>
                <a:ext uri="{FF2B5EF4-FFF2-40B4-BE49-F238E27FC236}">
                  <a16:creationId xmlns:a16="http://schemas.microsoft.com/office/drawing/2014/main" id="{06F8AB47-16A6-4ACC-A359-8D11B80BAF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0" name="Freeform 33">
              <a:extLst>
                <a:ext uri="{FF2B5EF4-FFF2-40B4-BE49-F238E27FC236}">
                  <a16:creationId xmlns:a16="http://schemas.microsoft.com/office/drawing/2014/main" id="{E4EC0B00-F7F3-4124-988D-8D9355A7A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1" name="Freeform 34">
              <a:extLst>
                <a:ext uri="{FF2B5EF4-FFF2-40B4-BE49-F238E27FC236}">
                  <a16:creationId xmlns:a16="http://schemas.microsoft.com/office/drawing/2014/main" id="{9E168AD9-9552-4A31-A112-B9CBDC27B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2" name="Freeform 35">
              <a:extLst>
                <a:ext uri="{FF2B5EF4-FFF2-40B4-BE49-F238E27FC236}">
                  <a16:creationId xmlns:a16="http://schemas.microsoft.com/office/drawing/2014/main" id="{1239135D-B71A-4C3E-B5AF-69B712798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3" name="Freeform 36">
              <a:extLst>
                <a:ext uri="{FF2B5EF4-FFF2-40B4-BE49-F238E27FC236}">
                  <a16:creationId xmlns:a16="http://schemas.microsoft.com/office/drawing/2014/main" id="{FD1D2D40-4C02-4265-A8E1-99128A70E3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4" name="Freeform 37">
              <a:extLst>
                <a:ext uri="{FF2B5EF4-FFF2-40B4-BE49-F238E27FC236}">
                  <a16:creationId xmlns:a16="http://schemas.microsoft.com/office/drawing/2014/main" id="{76630F5F-FA2F-49F1-8E43-2FCE32862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5" name="Freeform 38">
              <a:extLst>
                <a:ext uri="{FF2B5EF4-FFF2-40B4-BE49-F238E27FC236}">
                  <a16:creationId xmlns:a16="http://schemas.microsoft.com/office/drawing/2014/main" id="{086AF07B-F818-436B-ACB1-79BC976AF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7" name="Rectangle 96">
            <a:extLst>
              <a:ext uri="{FF2B5EF4-FFF2-40B4-BE49-F238E27FC236}">
                <a16:creationId xmlns:a16="http://schemas.microsoft.com/office/drawing/2014/main" id="{32414B5A-E45A-41FB-B0D4-F2041B8E6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9" name="Freeform 6">
            <a:extLst>
              <a:ext uri="{FF2B5EF4-FFF2-40B4-BE49-F238E27FC236}">
                <a16:creationId xmlns:a16="http://schemas.microsoft.com/office/drawing/2014/main" id="{F76C9549-7E7D-41F7-9905-8211744E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1" name="Rectangle 100">
            <a:extLst>
              <a:ext uri="{FF2B5EF4-FFF2-40B4-BE49-F238E27FC236}">
                <a16:creationId xmlns:a16="http://schemas.microsoft.com/office/drawing/2014/main" id="{A421E125-BDF1-428F-B8C9-8C8809406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3" name="Rectangle 102">
            <a:extLst>
              <a:ext uri="{FF2B5EF4-FFF2-40B4-BE49-F238E27FC236}">
                <a16:creationId xmlns:a16="http://schemas.microsoft.com/office/drawing/2014/main" id="{FD0BB6EB-5D62-4451-9AF0-6C5726A8B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 name="Rectangle 104">
            <a:extLst>
              <a:ext uri="{FF2B5EF4-FFF2-40B4-BE49-F238E27FC236}">
                <a16:creationId xmlns:a16="http://schemas.microsoft.com/office/drawing/2014/main" id="{CA66514A-13FC-483A-834F-CE8AB1853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9799"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E4D76E7-D571-4367-86CC-99B05D884095}"/>
              </a:ext>
            </a:extLst>
          </p:cNvPr>
          <p:cNvSpPr>
            <a:spLocks noGrp="1"/>
          </p:cNvSpPr>
          <p:nvPr>
            <p:ph type="title"/>
          </p:nvPr>
        </p:nvSpPr>
        <p:spPr>
          <a:xfrm>
            <a:off x="405209" y="1795849"/>
            <a:ext cx="2834152" cy="3114818"/>
          </a:xfrm>
        </p:spPr>
        <p:txBody>
          <a:bodyPr vert="horz" lIns="91440" tIns="45720" rIns="91440" bIns="45720" rtlCol="0" anchor="b">
            <a:normAutofit/>
          </a:bodyPr>
          <a:lstStyle/>
          <a:p>
            <a:r>
              <a:rPr lang="en-US" sz="3500" b="1">
                <a:solidFill>
                  <a:srgbClr val="FEFFFF"/>
                </a:solidFill>
              </a:rPr>
              <a:t>.3100 Lead Poisoning Prevention </a:t>
            </a:r>
            <a:br>
              <a:rPr lang="en-US" sz="3500" b="1">
                <a:solidFill>
                  <a:srgbClr val="FEFFFF"/>
                </a:solidFill>
              </a:rPr>
            </a:br>
            <a:r>
              <a:rPr lang="en-US" sz="3500" b="1">
                <a:solidFill>
                  <a:srgbClr val="FEFFFF"/>
                </a:solidFill>
              </a:rPr>
              <a:t>Update</a:t>
            </a:r>
          </a:p>
        </p:txBody>
      </p:sp>
      <p:pic>
        <p:nvPicPr>
          <p:cNvPr id="52" name="Picture 51">
            <a:extLst>
              <a:ext uri="{FF2B5EF4-FFF2-40B4-BE49-F238E27FC236}">
                <a16:creationId xmlns:a16="http://schemas.microsoft.com/office/drawing/2014/main" id="{5BDF910D-040F-48A5-AA5C-F965C4CF09C9}"/>
              </a:ext>
            </a:extLst>
          </p:cNvPr>
          <p:cNvPicPr/>
          <p:nvPr/>
        </p:nvPicPr>
        <p:blipFill rotWithShape="1">
          <a:blip r:embed="rId2">
            <a:extLst>
              <a:ext uri="{28A0092B-C50C-407E-A947-70E740481C1C}">
                <a14:useLocalDpi xmlns:a14="http://schemas.microsoft.com/office/drawing/2010/main" val="0"/>
              </a:ext>
            </a:extLst>
          </a:blip>
          <a:srcRect l="14688" r="14535" b="-1"/>
          <a:stretch/>
        </p:blipFill>
        <p:spPr bwMode="auto">
          <a:xfrm>
            <a:off x="3479799" y="10"/>
            <a:ext cx="2841245" cy="3428684"/>
          </a:xfrm>
          <a:prstGeom prst="rect">
            <a:avLst/>
          </a:prstGeom>
          <a:extLst>
            <a:ext uri="{53640926-AAD7-44D8-BBD7-CCE9431645EC}">
              <a14:shadowObscured xmlns:a14="http://schemas.microsoft.com/office/drawing/2010/main"/>
            </a:ext>
          </a:extLst>
        </p:spPr>
      </p:pic>
      <p:pic>
        <p:nvPicPr>
          <p:cNvPr id="6" name="Picture 5" descr="A picture containing building, outdoor, stone, cement&#10;&#10;Description automatically generated">
            <a:extLst>
              <a:ext uri="{FF2B5EF4-FFF2-40B4-BE49-F238E27FC236}">
                <a16:creationId xmlns:a16="http://schemas.microsoft.com/office/drawing/2014/main" id="{44EEC5FB-7E9D-4827-B886-A3A9CCBB68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316" r="15951" b="3"/>
          <a:stretch/>
        </p:blipFill>
        <p:spPr>
          <a:xfrm>
            <a:off x="6317615" y="3428998"/>
            <a:ext cx="2826385" cy="3433714"/>
          </a:xfrm>
          <a:prstGeom prst="rect">
            <a:avLst/>
          </a:prstGeom>
        </p:spPr>
      </p:pic>
      <p:pic>
        <p:nvPicPr>
          <p:cNvPr id="8" name="Picture 7">
            <a:extLst>
              <a:ext uri="{FF2B5EF4-FFF2-40B4-BE49-F238E27FC236}">
                <a16:creationId xmlns:a16="http://schemas.microsoft.com/office/drawing/2014/main" id="{9BFDBF44-8316-4BC4-BB2F-9CCD71B727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9487" b="2"/>
          <a:stretch/>
        </p:blipFill>
        <p:spPr>
          <a:xfrm rot="5400000">
            <a:off x="3185920" y="3722876"/>
            <a:ext cx="3429002" cy="2841245"/>
          </a:xfrm>
          <a:prstGeom prst="rect">
            <a:avLst/>
          </a:prstGeom>
        </p:spPr>
      </p:pic>
      <p:sp>
        <p:nvSpPr>
          <p:cNvPr id="107" name="Freeform 5">
            <a:extLst>
              <a:ext uri="{FF2B5EF4-FFF2-40B4-BE49-F238E27FC236}">
                <a16:creationId xmlns:a16="http://schemas.microsoft.com/office/drawing/2014/main" id="{39607CBF-A173-4176-8B6F-7A4910FCD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4053016"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7" name="Picture 6">
            <a:hlinkClick r:id="rId5" tgtFrame="_blank"/>
            <a:extLst>
              <a:ext uri="{FF2B5EF4-FFF2-40B4-BE49-F238E27FC236}">
                <a16:creationId xmlns:a16="http://schemas.microsoft.com/office/drawing/2014/main" id="{F3C2EA64-DCF6-4852-94FE-91651E962DD6}"/>
              </a:ext>
            </a:extLst>
          </p:cNvPr>
          <p:cNvPicPr/>
          <p:nvPr/>
        </p:nvPicPr>
        <p:blipFill rotWithShape="1">
          <a:blip r:embed="rId6">
            <a:extLst>
              <a:ext uri="{28A0092B-C50C-407E-A947-70E740481C1C}">
                <a14:useLocalDpi xmlns:a14="http://schemas.microsoft.com/office/drawing/2010/main" val="0"/>
              </a:ext>
            </a:extLst>
          </a:blip>
          <a:srcRect l="31365"/>
          <a:stretch/>
        </p:blipFill>
        <p:spPr bwMode="auto">
          <a:xfrm>
            <a:off x="6329045" y="4"/>
            <a:ext cx="2814955" cy="3428997"/>
          </a:xfrm>
          <a:prstGeom prst="rect">
            <a:avLst/>
          </a:prstGeom>
          <a:noFill/>
        </p:spPr>
      </p:pic>
      <p:cxnSp>
        <p:nvCxnSpPr>
          <p:cNvPr id="109" name="Straight Connector 108">
            <a:extLst>
              <a:ext uri="{FF2B5EF4-FFF2-40B4-BE49-F238E27FC236}">
                <a16:creationId xmlns:a16="http://schemas.microsoft.com/office/drawing/2014/main" id="{89879286-640E-4054-8E8E-837CE1C71E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15328" y="0"/>
            <a:ext cx="0" cy="6857694"/>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10">
            <a:extLst>
              <a:ext uri="{FF2B5EF4-FFF2-40B4-BE49-F238E27FC236}">
                <a16:creationId xmlns:a16="http://schemas.microsoft.com/office/drawing/2014/main" id="{48EAF1DD-7117-4759-9AA5-092ECF35EB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2728" y="3429000"/>
            <a:ext cx="5664708" cy="0"/>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655712"/>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F369-E71C-4315-A783-D7B9A099D769}"/>
              </a:ext>
            </a:extLst>
          </p:cNvPr>
          <p:cNvSpPr>
            <a:spLocks noGrp="1"/>
          </p:cNvSpPr>
          <p:nvPr>
            <p:ph type="title"/>
          </p:nvPr>
        </p:nvSpPr>
        <p:spPr>
          <a:xfrm>
            <a:off x="463862" y="304800"/>
            <a:ext cx="8259817" cy="1585690"/>
          </a:xfrm>
        </p:spPr>
        <p:txBody>
          <a:bodyPr>
            <a:normAutofit/>
          </a:bodyPr>
          <a:lstStyle/>
          <a:p>
            <a:pPr algn="ctr"/>
            <a:r>
              <a:rPr lang="en-US" b="1" u="sng" dirty="0">
                <a:solidFill>
                  <a:srgbClr val="C00000"/>
                </a:solidFill>
              </a:rPr>
              <a:t>.3100 Rules Re-Adoption Process Completed</a:t>
            </a:r>
            <a:br>
              <a:rPr lang="en-US" b="1" u="sng" dirty="0">
                <a:solidFill>
                  <a:srgbClr val="C00000"/>
                </a:solidFill>
              </a:rPr>
            </a:br>
            <a:r>
              <a:rPr lang="en-US" sz="2400" b="1" dirty="0"/>
              <a:t>Effective April 1, 2021</a:t>
            </a:r>
          </a:p>
        </p:txBody>
      </p:sp>
      <p:sp>
        <p:nvSpPr>
          <p:cNvPr id="3" name="Rectangle 2">
            <a:extLst>
              <a:ext uri="{FF2B5EF4-FFF2-40B4-BE49-F238E27FC236}">
                <a16:creationId xmlns:a16="http://schemas.microsoft.com/office/drawing/2014/main" id="{4825CC79-DD74-46DC-A79A-EC01F6179FE2}"/>
              </a:ext>
            </a:extLst>
          </p:cNvPr>
          <p:cNvSpPr/>
          <p:nvPr/>
        </p:nvSpPr>
        <p:spPr>
          <a:xfrm>
            <a:off x="442091" y="1890490"/>
            <a:ext cx="8259817" cy="5262979"/>
          </a:xfrm>
          <a:prstGeom prst="rect">
            <a:avLst/>
          </a:prstGeom>
        </p:spPr>
        <p:txBody>
          <a:bodyPr wrap="square">
            <a:spAutoFit/>
          </a:bodyPr>
          <a:lstStyle/>
          <a:p>
            <a:pPr marL="571500" indent="-571500">
              <a:buFont typeface="Arial" panose="020B0604020202020204" pitchFamily="34" charset="0"/>
              <a:buChar char="•"/>
            </a:pPr>
            <a:r>
              <a:rPr lang="en-US" sz="2400" dirty="0"/>
              <a:t>Childhood Lead Poisoning Prevention Program .3100 Rules were Re-adopted:  </a:t>
            </a:r>
          </a:p>
          <a:p>
            <a:endParaRPr lang="en-US" sz="2400" dirty="0"/>
          </a:p>
          <a:p>
            <a:pPr marL="1028700" lvl="1" indent="-571500">
              <a:buFont typeface="Wingdings" panose="05000000000000000000" pitchFamily="2" charset="2"/>
              <a:buChar char="Ø"/>
            </a:pPr>
            <a:r>
              <a:rPr lang="en-US" sz="2400" dirty="0"/>
              <a:t>.3101 - Technical changes to definitions to align with EPA and HUD Guidelines.</a:t>
            </a:r>
          </a:p>
          <a:p>
            <a:pPr marL="1028700" lvl="1" indent="-571500">
              <a:buFont typeface="Arial" panose="020B0604020202020204" pitchFamily="34" charset="0"/>
              <a:buChar char="•"/>
            </a:pPr>
            <a:endParaRPr lang="en-US" sz="2400" dirty="0"/>
          </a:p>
          <a:p>
            <a:pPr marL="1028700" lvl="1" indent="-571500">
              <a:buFont typeface="Wingdings" panose="05000000000000000000" pitchFamily="2" charset="2"/>
              <a:buChar char="Ø"/>
            </a:pPr>
            <a:r>
              <a:rPr lang="en-US" sz="2400" dirty="0"/>
              <a:t>.3105 - Changes to clearance standards for soil to align with EPA Guidelines.  </a:t>
            </a:r>
          </a:p>
          <a:p>
            <a:pPr marL="1028700" lvl="1" indent="-571500">
              <a:buFont typeface="Arial" panose="020B0604020202020204" pitchFamily="34" charset="0"/>
              <a:buChar char="•"/>
            </a:pPr>
            <a:endParaRPr lang="en-US" sz="2400" dirty="0"/>
          </a:p>
          <a:p>
            <a:pPr marL="1028700" lvl="1" indent="-571500">
              <a:buFont typeface="Wingdings" panose="05000000000000000000" pitchFamily="2" charset="2"/>
              <a:buChar char="Ø"/>
            </a:pPr>
            <a:r>
              <a:rPr lang="en-US" sz="2400" dirty="0"/>
              <a:t>.3107 – Clarified lead safety pamphlets that are required to be provided and additional language for interior horizontal surfaces.  </a:t>
            </a:r>
            <a:endParaRPr lang="en-US" dirty="0"/>
          </a:p>
          <a:p>
            <a:pPr lvl="1"/>
            <a:endParaRPr lang="en-US" sz="2400" dirty="0"/>
          </a:p>
          <a:p>
            <a:pPr lvl="1"/>
            <a:endParaRPr lang="en-US" sz="2400" dirty="0"/>
          </a:p>
        </p:txBody>
      </p:sp>
    </p:spTree>
    <p:extLst>
      <p:ext uri="{BB962C8B-B14F-4D97-AF65-F5344CB8AC3E}">
        <p14:creationId xmlns:p14="http://schemas.microsoft.com/office/powerpoint/2010/main" val="17227324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1F0D-6016-44E8-B769-1449F72A85B4}"/>
              </a:ext>
            </a:extLst>
          </p:cNvPr>
          <p:cNvSpPr>
            <a:spLocks noGrp="1"/>
          </p:cNvSpPr>
          <p:nvPr>
            <p:ph type="title"/>
          </p:nvPr>
        </p:nvSpPr>
        <p:spPr>
          <a:xfrm>
            <a:off x="1295400" y="457200"/>
            <a:ext cx="7239000" cy="1066800"/>
          </a:xfrm>
        </p:spPr>
        <p:txBody>
          <a:bodyPr>
            <a:normAutofit fontScale="90000"/>
          </a:bodyPr>
          <a:lstStyle/>
          <a:p>
            <a:pPr algn="ctr"/>
            <a:r>
              <a:rPr lang="en-US" b="1">
                <a:solidFill>
                  <a:srgbClr val="C00000"/>
                </a:solidFill>
              </a:rPr>
              <a:t>New Follow up Schedule    </a:t>
            </a:r>
            <a:br>
              <a:rPr lang="en-US" b="1">
                <a:solidFill>
                  <a:srgbClr val="C00000"/>
                </a:solidFill>
              </a:rPr>
            </a:br>
            <a:r>
              <a:rPr lang="en-US" b="1">
                <a:solidFill>
                  <a:srgbClr val="C00000"/>
                </a:solidFill>
              </a:rPr>
              <a:t>for Blood Lead Testing </a:t>
            </a:r>
            <a:br>
              <a:rPr lang="en-US" b="1">
                <a:solidFill>
                  <a:srgbClr val="C00000"/>
                </a:solidFill>
              </a:rPr>
            </a:br>
            <a:br>
              <a:rPr lang="en-US" b="1">
                <a:solidFill>
                  <a:srgbClr val="C00000"/>
                </a:solidFill>
              </a:rPr>
            </a:br>
            <a:r>
              <a:rPr lang="en-US" sz="2700"/>
              <a:t>	</a:t>
            </a:r>
            <a:br>
              <a:rPr lang="en-US"/>
            </a:br>
            <a:r>
              <a:rPr lang="en-US"/>
              <a:t>	</a:t>
            </a:r>
            <a:br>
              <a:rPr lang="en-US"/>
            </a:br>
            <a:br>
              <a:rPr lang="en-US"/>
            </a:br>
            <a:endParaRPr lang="en-US" dirty="0"/>
          </a:p>
        </p:txBody>
      </p:sp>
      <p:sp>
        <p:nvSpPr>
          <p:cNvPr id="6" name="TextBox 5">
            <a:extLst>
              <a:ext uri="{FF2B5EF4-FFF2-40B4-BE49-F238E27FC236}">
                <a16:creationId xmlns:a16="http://schemas.microsoft.com/office/drawing/2014/main" id="{ABEC8580-62EC-4852-8A95-CB890B72E41C}"/>
              </a:ext>
            </a:extLst>
          </p:cNvPr>
          <p:cNvSpPr txBox="1"/>
          <p:nvPr/>
        </p:nvSpPr>
        <p:spPr>
          <a:xfrm>
            <a:off x="1371600" y="1981200"/>
            <a:ext cx="6705600" cy="3893374"/>
          </a:xfrm>
          <a:prstGeom prst="rect">
            <a:avLst/>
          </a:prstGeom>
          <a:noFill/>
        </p:spPr>
        <p:txBody>
          <a:bodyPr wrap="square" rtlCol="0">
            <a:spAutoFit/>
          </a:bodyPr>
          <a:lstStyle/>
          <a:p>
            <a:pPr marL="342900" indent="-342900">
              <a:buFont typeface="Arial" panose="020B0604020202020204" pitchFamily="34" charset="0"/>
              <a:buChar char="•"/>
            </a:pPr>
            <a:r>
              <a:rPr lang="en-US" sz="2300" dirty="0"/>
              <a:t>Centers for Disease Control and Prevention (CDC) lowered the blood lead reference value (BLRV) for children from 5 micrograms per deciliter (</a:t>
            </a:r>
            <a:r>
              <a:rPr lang="en-US" sz="2300" dirty="0" err="1"/>
              <a:t>μg</a:t>
            </a:r>
            <a:r>
              <a:rPr lang="en-US" sz="2300" dirty="0"/>
              <a:t>/dL) to 3.5 </a:t>
            </a:r>
            <a:r>
              <a:rPr lang="en-US" sz="2300" dirty="0" err="1"/>
              <a:t>μg</a:t>
            </a:r>
            <a:r>
              <a:rPr lang="en-US" sz="2300" dirty="0"/>
              <a:t>/dL</a:t>
            </a:r>
          </a:p>
          <a:p>
            <a:endParaRPr lang="en-US" sz="2300" dirty="0"/>
          </a:p>
          <a:p>
            <a:pPr marL="342900" indent="-342900">
              <a:buFont typeface="Arial" panose="020B0604020202020204" pitchFamily="34" charset="0"/>
              <a:buChar char="•"/>
            </a:pPr>
            <a:r>
              <a:rPr lang="en-US" sz="2300" dirty="0"/>
              <a:t>NC Childhood Lead Poisoning Prevention Program has revised its follow-up schedule for blood lead levels of children under the age of six. (</a:t>
            </a:r>
            <a:r>
              <a:rPr lang="en-US" b="1" i="1" dirty="0"/>
              <a:t>Melanie Napier &amp; Tena Hand-</a:t>
            </a:r>
            <a:r>
              <a:rPr lang="en-US" b="1" i="1" dirty="0" err="1"/>
              <a:t>Schafale</a:t>
            </a:r>
            <a:r>
              <a:rPr lang="en-US" b="1" i="1" dirty="0"/>
              <a:t>)</a:t>
            </a:r>
          </a:p>
          <a:p>
            <a:pPr marL="342900" indent="-342900">
              <a:buFont typeface="Arial" panose="020B0604020202020204" pitchFamily="34" charset="0"/>
              <a:buChar char="•"/>
            </a:pPr>
            <a:endParaRPr lang="en-US" b="1" i="1" dirty="0"/>
          </a:p>
          <a:p>
            <a:endParaRPr lang="en-US" sz="2200" dirty="0"/>
          </a:p>
        </p:txBody>
      </p:sp>
      <p:pic>
        <p:nvPicPr>
          <p:cNvPr id="4" name="Picture 3">
            <a:extLst>
              <a:ext uri="{FF2B5EF4-FFF2-40B4-BE49-F238E27FC236}">
                <a16:creationId xmlns:a16="http://schemas.microsoft.com/office/drawing/2014/main" id="{CB3FA5BA-44D1-49E1-9922-80AB6D9E27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435" y="203241"/>
            <a:ext cx="1166214" cy="1084579"/>
          </a:xfrm>
          <a:prstGeom prst="rect">
            <a:avLst/>
          </a:prstGeom>
        </p:spPr>
      </p:pic>
    </p:spTree>
    <p:extLst>
      <p:ext uri="{BB962C8B-B14F-4D97-AF65-F5344CB8AC3E}">
        <p14:creationId xmlns:p14="http://schemas.microsoft.com/office/powerpoint/2010/main" val="2471340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41909-2D8F-4AE4-81F1-A6033DA32C46}"/>
              </a:ext>
            </a:extLst>
          </p:cNvPr>
          <p:cNvSpPr>
            <a:spLocks noGrp="1"/>
          </p:cNvSpPr>
          <p:nvPr>
            <p:ph type="title"/>
          </p:nvPr>
        </p:nvSpPr>
        <p:spPr>
          <a:xfrm>
            <a:off x="1512569" y="533400"/>
            <a:ext cx="6589200" cy="1280890"/>
          </a:xfrm>
        </p:spPr>
        <p:txBody>
          <a:bodyPr>
            <a:normAutofit fontScale="90000"/>
          </a:bodyPr>
          <a:lstStyle/>
          <a:p>
            <a:pPr algn="ctr"/>
            <a:r>
              <a:rPr lang="en-US" b="1" dirty="0">
                <a:solidFill>
                  <a:schemeClr val="tx1"/>
                </a:solidFill>
              </a:rPr>
              <a:t>Current</a:t>
            </a:r>
            <a:r>
              <a:rPr lang="en-US" b="1" dirty="0">
                <a:solidFill>
                  <a:srgbClr val="C00000"/>
                </a:solidFill>
              </a:rPr>
              <a:t> Environmental Impact of New Reference Value</a:t>
            </a:r>
            <a:endParaRPr lang="en-US" dirty="0"/>
          </a:p>
        </p:txBody>
      </p:sp>
      <p:sp>
        <p:nvSpPr>
          <p:cNvPr id="4" name="Rectangle 3">
            <a:extLst>
              <a:ext uri="{FF2B5EF4-FFF2-40B4-BE49-F238E27FC236}">
                <a16:creationId xmlns:a16="http://schemas.microsoft.com/office/drawing/2014/main" id="{FBA6BC7B-B3D6-4985-8BED-2FE07807E157}"/>
              </a:ext>
            </a:extLst>
          </p:cNvPr>
          <p:cNvSpPr/>
          <p:nvPr/>
        </p:nvSpPr>
        <p:spPr>
          <a:xfrm>
            <a:off x="838200" y="2286000"/>
            <a:ext cx="8534400" cy="3539430"/>
          </a:xfrm>
          <a:prstGeom prst="rect">
            <a:avLst/>
          </a:prstGeom>
        </p:spPr>
        <p:txBody>
          <a:bodyPr wrap="square">
            <a:spAutoFit/>
          </a:bodyPr>
          <a:lstStyle/>
          <a:p>
            <a:pPr marL="342900" indent="-342900">
              <a:buFont typeface="Arial" panose="020B0604020202020204" pitchFamily="34" charset="0"/>
              <a:buChar char="•"/>
            </a:pPr>
            <a:r>
              <a:rPr lang="en-US" sz="2800" dirty="0"/>
              <a:t>3.5 </a:t>
            </a:r>
            <a:r>
              <a:rPr lang="en-US" sz="2800" dirty="0" err="1"/>
              <a:t>μg</a:t>
            </a:r>
            <a:r>
              <a:rPr lang="en-US" sz="2800" dirty="0"/>
              <a:t>/dL to less than 5 </a:t>
            </a:r>
            <a:r>
              <a:rPr lang="en-US" sz="2800" dirty="0" err="1"/>
              <a:t>μg</a:t>
            </a:r>
            <a:r>
              <a:rPr lang="en-US" sz="2800" dirty="0"/>
              <a:t>/dL Clinical follow up only – </a:t>
            </a:r>
            <a:r>
              <a:rPr lang="en-US" sz="2800" b="1" dirty="0"/>
              <a:t>No</a:t>
            </a:r>
            <a:r>
              <a:rPr lang="en-US" sz="2800" dirty="0"/>
              <a:t> investigation</a:t>
            </a:r>
          </a:p>
          <a:p>
            <a:endParaRPr lang="en-US" sz="2800" dirty="0"/>
          </a:p>
          <a:p>
            <a:pPr marL="342900" indent="-342900">
              <a:buFont typeface="Arial" panose="020B0604020202020204" pitchFamily="34" charset="0"/>
              <a:buChar char="•"/>
            </a:pPr>
            <a:r>
              <a:rPr lang="en-US" sz="2800" dirty="0"/>
              <a:t>EBL 5μg/dL to less than10 </a:t>
            </a:r>
            <a:r>
              <a:rPr lang="en-US" sz="2800" dirty="0" err="1"/>
              <a:t>μg</a:t>
            </a:r>
            <a:r>
              <a:rPr lang="en-US" sz="2800" dirty="0"/>
              <a:t>/dL –</a:t>
            </a:r>
          </a:p>
          <a:p>
            <a:r>
              <a:rPr lang="en-US" sz="2800" dirty="0"/>
              <a:t>	 </a:t>
            </a:r>
            <a:r>
              <a:rPr lang="en-US" sz="2800" b="1" dirty="0"/>
              <a:t>Offer </a:t>
            </a:r>
            <a:r>
              <a:rPr lang="en-US" sz="2800" dirty="0"/>
              <a:t>investigation</a:t>
            </a:r>
          </a:p>
          <a:p>
            <a:endParaRPr lang="en-US" sz="2800" dirty="0"/>
          </a:p>
          <a:p>
            <a:pPr marL="342900" indent="-342900">
              <a:buFont typeface="Arial" panose="020B0604020202020204" pitchFamily="34" charset="0"/>
              <a:buChar char="•"/>
            </a:pPr>
            <a:r>
              <a:rPr lang="en-US" sz="2800" dirty="0"/>
              <a:t>CLP greater than or equal to 10 </a:t>
            </a:r>
            <a:r>
              <a:rPr lang="en-US" sz="2800" dirty="0" err="1"/>
              <a:t>μg</a:t>
            </a:r>
            <a:r>
              <a:rPr lang="en-US" sz="2800" dirty="0"/>
              <a:t>/dL – 	</a:t>
            </a:r>
            <a:r>
              <a:rPr lang="en-US" sz="2800" b="1" dirty="0"/>
              <a:t>Required</a:t>
            </a:r>
            <a:r>
              <a:rPr lang="en-US" sz="2800" dirty="0"/>
              <a:t> investigation</a:t>
            </a:r>
          </a:p>
        </p:txBody>
      </p:sp>
    </p:spTree>
    <p:extLst>
      <p:ext uri="{BB962C8B-B14F-4D97-AF65-F5344CB8AC3E}">
        <p14:creationId xmlns:p14="http://schemas.microsoft.com/office/powerpoint/2010/main" val="265049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1F0D-6016-44E8-B769-1449F72A85B4}"/>
              </a:ext>
            </a:extLst>
          </p:cNvPr>
          <p:cNvSpPr>
            <a:spLocks noGrp="1"/>
          </p:cNvSpPr>
          <p:nvPr>
            <p:ph type="title"/>
          </p:nvPr>
        </p:nvSpPr>
        <p:spPr>
          <a:xfrm>
            <a:off x="1268467" y="152400"/>
            <a:ext cx="7086600" cy="1295400"/>
          </a:xfrm>
        </p:spPr>
        <p:txBody>
          <a:bodyPr>
            <a:normAutofit fontScale="90000"/>
          </a:bodyPr>
          <a:lstStyle/>
          <a:p>
            <a:pPr algn="ctr"/>
            <a:br>
              <a:rPr lang="en-US" b="1" strike="sngStrike" dirty="0">
                <a:solidFill>
                  <a:srgbClr val="C00000"/>
                </a:solidFill>
                <a:highlight>
                  <a:srgbClr val="FFFF00"/>
                </a:highlight>
              </a:rPr>
            </a:br>
            <a:r>
              <a:rPr lang="en-US" sz="4400" b="1" dirty="0">
                <a:solidFill>
                  <a:srgbClr val="C00000"/>
                </a:solidFill>
              </a:rPr>
              <a:t>CEH Scheduled Training </a:t>
            </a:r>
            <a:br>
              <a:rPr lang="en-US" b="1" dirty="0">
                <a:solidFill>
                  <a:srgbClr val="C00000"/>
                </a:solidFill>
                <a:highlight>
                  <a:srgbClr val="00FF00"/>
                </a:highlight>
              </a:rPr>
            </a:br>
            <a:br>
              <a:rPr lang="en-US" b="1" dirty="0">
                <a:solidFill>
                  <a:srgbClr val="C00000"/>
                </a:solidFill>
              </a:rPr>
            </a:br>
            <a:r>
              <a:rPr lang="en-US" b="1" dirty="0">
                <a:solidFill>
                  <a:srgbClr val="C00000"/>
                </a:solidFill>
              </a:rPr>
              <a:t> </a:t>
            </a:r>
            <a:br>
              <a:rPr lang="en-US" dirty="0"/>
            </a:br>
            <a:br>
              <a:rPr lang="en-US" dirty="0"/>
            </a:br>
            <a:br>
              <a:rPr lang="en-US" dirty="0"/>
            </a:br>
            <a:br>
              <a:rPr lang="en-US" dirty="0"/>
            </a:br>
            <a:r>
              <a:rPr lang="en-US" dirty="0"/>
              <a:t>	</a:t>
            </a:r>
            <a:br>
              <a:rPr lang="en-US" dirty="0"/>
            </a:br>
            <a:br>
              <a:rPr lang="en-US" dirty="0"/>
            </a:br>
            <a:endParaRPr lang="en-US" dirty="0"/>
          </a:p>
        </p:txBody>
      </p:sp>
      <p:sp>
        <p:nvSpPr>
          <p:cNvPr id="3" name="Rectangle 2">
            <a:extLst>
              <a:ext uri="{FF2B5EF4-FFF2-40B4-BE49-F238E27FC236}">
                <a16:creationId xmlns:a16="http://schemas.microsoft.com/office/drawing/2014/main" id="{367E304C-2EA9-4B92-A4CD-C3A8A0936ED2}"/>
              </a:ext>
            </a:extLst>
          </p:cNvPr>
          <p:cNvSpPr/>
          <p:nvPr/>
        </p:nvSpPr>
        <p:spPr>
          <a:xfrm>
            <a:off x="838200" y="1600200"/>
            <a:ext cx="7947134" cy="6924973"/>
          </a:xfrm>
          <a:prstGeom prst="rect">
            <a:avLst/>
          </a:prstGeom>
        </p:spPr>
        <p:txBody>
          <a:bodyPr wrap="square">
            <a:spAutoFit/>
          </a:bodyPr>
          <a:lstStyle/>
          <a:p>
            <a:pPr algn="ctr"/>
            <a:r>
              <a:rPr lang="en-US" sz="3600" dirty="0"/>
              <a:t>  </a:t>
            </a:r>
            <a:endParaRPr lang="en-US" sz="2400" dirty="0"/>
          </a:p>
          <a:p>
            <a:pPr marL="457200" indent="-457200">
              <a:buFont typeface="Arial" panose="020B0604020202020204" pitchFamily="34" charset="0"/>
              <a:buChar char="•"/>
            </a:pPr>
            <a:r>
              <a:rPr lang="en-US" sz="3200" b="1" dirty="0"/>
              <a:t>Child Care SOP</a:t>
            </a:r>
          </a:p>
          <a:p>
            <a:pPr lvl="1"/>
            <a:r>
              <a:rPr lang="en-US" sz="3200" b="1" dirty="0"/>
              <a:t>	</a:t>
            </a:r>
            <a:r>
              <a:rPr lang="en-US" sz="2800" b="1" dirty="0"/>
              <a:t>September 7-9, 2022 (Kannapolis)</a:t>
            </a:r>
          </a:p>
          <a:p>
            <a:pPr marL="914400" lvl="1" indent="-457200">
              <a:buFont typeface="Arial" panose="020B0604020202020204" pitchFamily="34" charset="0"/>
              <a:buChar char="•"/>
            </a:pPr>
            <a:endParaRPr lang="en-US" sz="3200" b="1" dirty="0"/>
          </a:p>
          <a:p>
            <a:pPr marL="457200" indent="-457200">
              <a:buFont typeface="Arial" panose="020B0604020202020204" pitchFamily="34" charset="0"/>
              <a:buChar char="•"/>
            </a:pPr>
            <a:r>
              <a:rPr lang="en-US" sz="3200" b="1" dirty="0"/>
              <a:t>Lead Poisoning Prevention SOP </a:t>
            </a:r>
          </a:p>
          <a:p>
            <a:pPr lvl="2"/>
            <a:r>
              <a:rPr lang="en-US" sz="2800" b="1" dirty="0"/>
              <a:t>October 26-28, 2022 (Asheboro)</a:t>
            </a:r>
          </a:p>
          <a:p>
            <a:pPr marL="457200" indent="-457200">
              <a:buFont typeface="Arial" panose="020B0604020202020204" pitchFamily="34" charset="0"/>
              <a:buChar char="•"/>
            </a:pPr>
            <a:endParaRPr lang="en-US" sz="3200" b="1" dirty="0"/>
          </a:p>
          <a:p>
            <a:pPr marL="457200" indent="-457200">
              <a:buFont typeface="Arial" panose="020B0604020202020204" pitchFamily="34" charset="0"/>
              <a:buChar char="•"/>
            </a:pPr>
            <a:r>
              <a:rPr lang="en-US" sz="3200" b="1" dirty="0"/>
              <a:t>Proposed NC Lead Training (TBA)</a:t>
            </a:r>
          </a:p>
          <a:p>
            <a:endParaRPr lang="en-US" sz="2800" b="1" dirty="0"/>
          </a:p>
          <a:p>
            <a:pPr lvl="2"/>
            <a:endParaRPr lang="en-US" sz="2800" b="1" dirty="0"/>
          </a:p>
          <a:p>
            <a:pPr lvl="2"/>
            <a:endParaRPr lang="en-US" sz="2800" b="1" dirty="0"/>
          </a:p>
          <a:p>
            <a:pPr lvl="2"/>
            <a:endParaRPr lang="en-US" sz="2800" b="1" dirty="0"/>
          </a:p>
          <a:p>
            <a:pPr lvl="2"/>
            <a:endParaRPr lang="en-US" sz="2800" b="1" dirty="0"/>
          </a:p>
          <a:p>
            <a:pPr lvl="1"/>
            <a:endParaRPr lang="en-US" sz="2400" dirty="0"/>
          </a:p>
          <a:p>
            <a:pPr lvl="1"/>
            <a:endParaRPr lang="en-US" sz="2400" dirty="0"/>
          </a:p>
        </p:txBody>
      </p:sp>
    </p:spTree>
    <p:extLst>
      <p:ext uri="{BB962C8B-B14F-4D97-AF65-F5344CB8AC3E}">
        <p14:creationId xmlns:p14="http://schemas.microsoft.com/office/powerpoint/2010/main" val="3161795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14C622-776D-4075-806B-040E54FDF341}"/>
              </a:ext>
            </a:extLst>
          </p:cNvPr>
          <p:cNvSpPr txBox="1"/>
          <p:nvPr/>
        </p:nvSpPr>
        <p:spPr>
          <a:xfrm>
            <a:off x="2590800" y="2819400"/>
            <a:ext cx="4191000" cy="707886"/>
          </a:xfrm>
          <a:prstGeom prst="rect">
            <a:avLst/>
          </a:prstGeom>
          <a:noFill/>
        </p:spPr>
        <p:txBody>
          <a:bodyPr wrap="square" rtlCol="0">
            <a:spAutoFit/>
          </a:bodyPr>
          <a:lstStyle/>
          <a:p>
            <a:pPr algn="ctr"/>
            <a:r>
              <a:rPr lang="en-US" sz="4000" b="1" dirty="0"/>
              <a:t>Questions?</a:t>
            </a:r>
          </a:p>
        </p:txBody>
      </p:sp>
    </p:spTree>
    <p:extLst>
      <p:ext uri="{BB962C8B-B14F-4D97-AF65-F5344CB8AC3E}">
        <p14:creationId xmlns:p14="http://schemas.microsoft.com/office/powerpoint/2010/main" val="401096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76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2021-04-27RegionalMap-ForStaffUseOnly.pdf - Adobe Acrobat Reader DC (32-bit)">
            <a:extLst>
              <a:ext uri="{FF2B5EF4-FFF2-40B4-BE49-F238E27FC236}">
                <a16:creationId xmlns:a16="http://schemas.microsoft.com/office/drawing/2014/main" id="{9EC01753-8D94-4686-A437-4F32769E2E31}"/>
              </a:ext>
            </a:extLst>
          </p:cNvPr>
          <p:cNvPicPr>
            <a:picLocks noChangeAspect="1"/>
          </p:cNvPicPr>
          <p:nvPr/>
        </p:nvPicPr>
        <p:blipFill rotWithShape="1">
          <a:blip r:embed="rId3">
            <a:extLst>
              <a:ext uri="{28A0092B-C50C-407E-A947-70E740481C1C}">
                <a14:useLocalDpi xmlns:a14="http://schemas.microsoft.com/office/drawing/2010/main" val="0"/>
              </a:ext>
            </a:extLst>
          </a:blip>
          <a:srcRect l="7502" t="27281" r="4157" b="7925"/>
          <a:stretch/>
        </p:blipFill>
        <p:spPr>
          <a:xfrm>
            <a:off x="482600" y="684565"/>
            <a:ext cx="8178799" cy="5488870"/>
          </a:xfrm>
          <a:prstGeom prst="rect">
            <a:avLst/>
          </a:prstGeom>
        </p:spPr>
      </p:pic>
    </p:spTree>
    <p:extLst>
      <p:ext uri="{BB962C8B-B14F-4D97-AF65-F5344CB8AC3E}">
        <p14:creationId xmlns:p14="http://schemas.microsoft.com/office/powerpoint/2010/main" val="308663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ACE2C1-4DE8-448B-BC07-A19723765F61}"/>
              </a:ext>
            </a:extLst>
          </p:cNvPr>
          <p:cNvSpPr>
            <a:spLocks noGrp="1"/>
          </p:cNvSpPr>
          <p:nvPr>
            <p:ph type="title"/>
          </p:nvPr>
        </p:nvSpPr>
        <p:spPr>
          <a:xfrm>
            <a:off x="944919" y="3101093"/>
            <a:ext cx="1840539" cy="3029344"/>
          </a:xfrm>
        </p:spPr>
        <p:txBody>
          <a:bodyPr>
            <a:normAutofit/>
          </a:bodyPr>
          <a:lstStyle/>
          <a:p>
            <a:r>
              <a:rPr lang="en-US" sz="2800" b="1">
                <a:solidFill>
                  <a:schemeClr val="bg1"/>
                </a:solidFill>
              </a:rPr>
              <a:t>New Hire!</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B2088C-C151-4EE8-B8BF-CF6EE7EE647C}"/>
              </a:ext>
            </a:extLst>
          </p:cNvPr>
          <p:cNvSpPr>
            <a:spLocks noGrp="1"/>
          </p:cNvSpPr>
          <p:nvPr>
            <p:ph idx="1"/>
          </p:nvPr>
        </p:nvSpPr>
        <p:spPr>
          <a:xfrm>
            <a:off x="3200401" y="589722"/>
            <a:ext cx="5943600" cy="6115878"/>
          </a:xfrm>
        </p:spPr>
        <p:txBody>
          <a:bodyPr anchor="ctr">
            <a:normAutofit/>
          </a:bodyPr>
          <a:lstStyle/>
          <a:p>
            <a:r>
              <a:rPr lang="en-US" sz="2400" dirty="0"/>
              <a:t>New Regional Specialist has joined CEH Team - </a:t>
            </a:r>
            <a:r>
              <a:rPr lang="en-US" sz="2400" b="1" dirty="0"/>
              <a:t>Nykesse Roberts </a:t>
            </a:r>
            <a:r>
              <a:rPr lang="en-US" sz="2400" dirty="0"/>
              <a:t>February 2022</a:t>
            </a:r>
          </a:p>
          <a:p>
            <a:r>
              <a:rPr lang="en-US" sz="2400" dirty="0"/>
              <a:t>New territory changes will be effective June 1, 2022.</a:t>
            </a:r>
          </a:p>
          <a:p>
            <a:r>
              <a:rPr lang="en-US" sz="2400" dirty="0"/>
              <a:t>During this transition period, attempt to close out older cases with current Regional Specialist.</a:t>
            </a:r>
          </a:p>
          <a:p>
            <a:r>
              <a:rPr lang="en-US" sz="2400" dirty="0"/>
              <a:t>Counties in Nykesse’s area will continue to work and coordinate efforts with current regional specialist until further notice.</a:t>
            </a:r>
          </a:p>
        </p:txBody>
      </p:sp>
    </p:spTree>
    <p:extLst>
      <p:ext uri="{BB962C8B-B14F-4D97-AF65-F5344CB8AC3E}">
        <p14:creationId xmlns:p14="http://schemas.microsoft.com/office/powerpoint/2010/main" val="164446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76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D1F2CFB-874D-4861-B59F-AA8C37912F48}"/>
              </a:ext>
            </a:extLst>
          </p:cNvPr>
          <p:cNvPicPr>
            <a:picLocks noChangeAspect="1"/>
          </p:cNvPicPr>
          <p:nvPr/>
        </p:nvPicPr>
        <p:blipFill rotWithShape="1">
          <a:blip r:embed="rId3">
            <a:extLst>
              <a:ext uri="{28A0092B-C50C-407E-A947-70E740481C1C}">
                <a14:useLocalDpi xmlns:a14="http://schemas.microsoft.com/office/drawing/2010/main" val="0"/>
              </a:ext>
            </a:extLst>
          </a:blip>
          <a:srcRect l="11666" t="21852" r="30833" b="10000"/>
          <a:stretch/>
        </p:blipFill>
        <p:spPr>
          <a:xfrm>
            <a:off x="357759" y="480060"/>
            <a:ext cx="8430723" cy="5897880"/>
          </a:xfrm>
          <a:prstGeom prst="rect">
            <a:avLst/>
          </a:prstGeom>
        </p:spPr>
      </p:pic>
    </p:spTree>
    <p:extLst>
      <p:ext uri="{BB962C8B-B14F-4D97-AF65-F5344CB8AC3E}">
        <p14:creationId xmlns:p14="http://schemas.microsoft.com/office/powerpoint/2010/main" val="144845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EC052-A2C8-4481-A379-82863163BFCB}"/>
              </a:ext>
            </a:extLst>
          </p:cNvPr>
          <p:cNvSpPr>
            <a:spLocks noGrp="1"/>
          </p:cNvSpPr>
          <p:nvPr>
            <p:ph type="ctrTitle"/>
          </p:nvPr>
        </p:nvSpPr>
        <p:spPr>
          <a:xfrm>
            <a:off x="1219200" y="1501183"/>
            <a:ext cx="7239000" cy="2895600"/>
          </a:xfrm>
        </p:spPr>
        <p:txBody>
          <a:bodyPr>
            <a:normAutofit/>
          </a:bodyPr>
          <a:lstStyle/>
          <a:p>
            <a:pPr algn="ctr"/>
            <a:r>
              <a:rPr lang="en-US" dirty="0"/>
              <a:t>Introduction </a:t>
            </a:r>
            <a:br>
              <a:rPr lang="en-US" dirty="0"/>
            </a:br>
            <a:r>
              <a:rPr lang="en-US" dirty="0"/>
              <a:t>CEH Regional Staff </a:t>
            </a:r>
            <a:br>
              <a:rPr lang="en-US" dirty="0"/>
            </a:br>
            <a:r>
              <a:rPr lang="en-US" dirty="0"/>
              <a:t>&amp; Other CEH Staff</a:t>
            </a:r>
          </a:p>
        </p:txBody>
      </p:sp>
    </p:spTree>
    <p:extLst>
      <p:ext uri="{BB962C8B-B14F-4D97-AF65-F5344CB8AC3E}">
        <p14:creationId xmlns:p14="http://schemas.microsoft.com/office/powerpoint/2010/main" val="2005785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E2C1-4DE8-448B-BC07-A19723765F61}"/>
              </a:ext>
            </a:extLst>
          </p:cNvPr>
          <p:cNvSpPr>
            <a:spLocks noGrp="1"/>
          </p:cNvSpPr>
          <p:nvPr>
            <p:ph type="title"/>
          </p:nvPr>
        </p:nvSpPr>
        <p:spPr>
          <a:xfrm>
            <a:off x="1277400" y="611133"/>
            <a:ext cx="6589199" cy="671290"/>
          </a:xfrm>
        </p:spPr>
        <p:txBody>
          <a:bodyPr>
            <a:normAutofit/>
          </a:bodyPr>
          <a:lstStyle/>
          <a:p>
            <a:pPr algn="ctr"/>
            <a:r>
              <a:rPr lang="en-US" b="1" dirty="0">
                <a:solidFill>
                  <a:srgbClr val="C00000"/>
                </a:solidFill>
              </a:rPr>
              <a:t>CEH Program Updates</a:t>
            </a:r>
          </a:p>
        </p:txBody>
      </p:sp>
      <p:sp>
        <p:nvSpPr>
          <p:cNvPr id="3" name="Content Placeholder 2">
            <a:extLst>
              <a:ext uri="{FF2B5EF4-FFF2-40B4-BE49-F238E27FC236}">
                <a16:creationId xmlns:a16="http://schemas.microsoft.com/office/drawing/2014/main" id="{B1B2088C-C151-4EE8-B8BF-CF6EE7EE647C}"/>
              </a:ext>
            </a:extLst>
          </p:cNvPr>
          <p:cNvSpPr>
            <a:spLocks noGrp="1"/>
          </p:cNvSpPr>
          <p:nvPr>
            <p:ph idx="1"/>
          </p:nvPr>
        </p:nvSpPr>
        <p:spPr>
          <a:xfrm>
            <a:off x="714899" y="1279795"/>
            <a:ext cx="7714200" cy="5600700"/>
          </a:xfrm>
        </p:spPr>
        <p:txBody>
          <a:bodyPr>
            <a:noAutofit/>
          </a:bodyPr>
          <a:lstStyle/>
          <a:p>
            <a:r>
              <a:rPr lang="en-US" sz="2400" dirty="0">
                <a:ea typeface="Calibri" panose="020F0502020204030204" pitchFamily="34" charset="0"/>
              </a:rPr>
              <a:t>Future of WIIN Grant, Child Care Lead in Water Testing .2816 (</a:t>
            </a:r>
            <a:r>
              <a:rPr lang="en-US" sz="2400" i="1" dirty="0">
                <a:ea typeface="Calibri" panose="020F0502020204030204" pitchFamily="34" charset="0"/>
              </a:rPr>
              <a:t>Ed Norman</a:t>
            </a:r>
            <a:r>
              <a:rPr lang="en-US" sz="2400" dirty="0">
                <a:ea typeface="Calibri" panose="020F0502020204030204" pitchFamily="34" charset="0"/>
              </a:rPr>
              <a:t>)</a:t>
            </a:r>
          </a:p>
          <a:p>
            <a:r>
              <a:rPr lang="en-US" sz="2400" dirty="0"/>
              <a:t>New legislation, Senate Bill 105 included $150,000,000 in funds from American Rescue Plan Act (</a:t>
            </a:r>
            <a:r>
              <a:rPr lang="en-US" sz="2400" b="1" dirty="0"/>
              <a:t>ARPA</a:t>
            </a:r>
            <a:r>
              <a:rPr lang="en-US" sz="2400" dirty="0"/>
              <a:t>) (</a:t>
            </a:r>
            <a:r>
              <a:rPr lang="en-US" sz="2400" i="1" dirty="0"/>
              <a:t>Ed Norman</a:t>
            </a:r>
            <a:r>
              <a:rPr lang="en-US" sz="2400" dirty="0"/>
              <a:t>)  </a:t>
            </a:r>
          </a:p>
          <a:p>
            <a:r>
              <a:rPr lang="en-US" sz="2400" dirty="0"/>
              <a:t>Session Law </a:t>
            </a:r>
            <a:r>
              <a:rPr lang="en-US" sz="2400" u="sng" dirty="0">
                <a:ea typeface="Calibri" panose="020F0502020204030204" pitchFamily="34" charset="0"/>
                <a:hlinkClick r:id="rId3">
                  <a:extLst>
                    <a:ext uri="{A12FA001-AC4F-418D-AE19-62706E023703}">
                      <ahyp:hlinkClr xmlns:ahyp="http://schemas.microsoft.com/office/drawing/2018/hyperlinkcolor" val="tx"/>
                    </a:ext>
                  </a:extLst>
                </a:hlinkClick>
              </a:rPr>
              <a:t>2021-69</a:t>
            </a:r>
            <a:r>
              <a:rPr lang="en-US" sz="2400" dirty="0">
                <a:ea typeface="Calibri" panose="020F0502020204030204" pitchFamily="34" charset="0"/>
              </a:rPr>
              <a:t> Revise Health Standard for Lead (H272)</a:t>
            </a:r>
          </a:p>
          <a:p>
            <a:r>
              <a:rPr lang="en-US" sz="2400" dirty="0">
                <a:ea typeface="Calibri" panose="020F0502020204030204" pitchFamily="34" charset="0"/>
              </a:rPr>
              <a:t>Current Protocol for Lead in Water Testing .2816</a:t>
            </a:r>
          </a:p>
          <a:p>
            <a:r>
              <a:rPr lang="en-US" sz="2400" dirty="0"/>
              <a:t>Emerging Child Care Issues</a:t>
            </a:r>
          </a:p>
          <a:p>
            <a:r>
              <a:rPr lang="en-US" sz="2400" dirty="0"/>
              <a:t>Child Care Rules Re-Adoption</a:t>
            </a:r>
          </a:p>
          <a:p>
            <a:r>
              <a:rPr lang="en-US" sz="2400" dirty="0"/>
              <a:t>Lead Poisoning Prevention</a:t>
            </a:r>
            <a:r>
              <a:rPr lang="en-US" sz="2400" strike="sngStrike" dirty="0">
                <a:highlight>
                  <a:srgbClr val="FFFF00"/>
                </a:highlight>
              </a:rPr>
              <a:t> </a:t>
            </a:r>
          </a:p>
          <a:p>
            <a:pPr marL="0" indent="0">
              <a:buNone/>
            </a:pPr>
            <a:endParaRPr lang="en-US" sz="2800" dirty="0"/>
          </a:p>
          <a:p>
            <a:endParaRPr lang="en-US" sz="2800" dirty="0">
              <a:effectLst/>
              <a:ea typeface="Calibri" panose="020F0502020204030204" pitchFamily="34" charset="0"/>
            </a:endParaRPr>
          </a:p>
        </p:txBody>
      </p:sp>
    </p:spTree>
    <p:extLst>
      <p:ext uri="{BB962C8B-B14F-4D97-AF65-F5344CB8AC3E}">
        <p14:creationId xmlns:p14="http://schemas.microsoft.com/office/powerpoint/2010/main" val="129405623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2536</Words>
  <Application>Microsoft Office PowerPoint</Application>
  <PresentationFormat>On-screen Show (4:3)</PresentationFormat>
  <Paragraphs>330</Paragraphs>
  <Slides>46</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Cambria</vt:lpstr>
      <vt:lpstr>Century Gothic</vt:lpstr>
      <vt:lpstr>Symbol</vt:lpstr>
      <vt:lpstr>Times New Roman</vt:lpstr>
      <vt:lpstr>Wingdings</vt:lpstr>
      <vt:lpstr>Wingdings 3</vt:lpstr>
      <vt:lpstr>Wisp</vt:lpstr>
      <vt:lpstr>CEH  Educational Meeting  April 19, 2022 </vt:lpstr>
      <vt:lpstr>PowerPoint Presentation</vt:lpstr>
      <vt:lpstr>PowerPoint Presentation</vt:lpstr>
      <vt:lpstr>PowerPoint Presentation</vt:lpstr>
      <vt:lpstr>PowerPoint Presentation</vt:lpstr>
      <vt:lpstr>New Hire!</vt:lpstr>
      <vt:lpstr>PowerPoint Presentation</vt:lpstr>
      <vt:lpstr>Introduction  CEH Regional Staff  &amp; Other CEH Staff</vt:lpstr>
      <vt:lpstr>CEH Program Updates</vt:lpstr>
      <vt:lpstr>Session Law (H272) Effective December 1, 2021</vt:lpstr>
      <vt:lpstr>.2816 Lead in Water Testing Overview</vt:lpstr>
      <vt:lpstr>PowerPoint Presentation</vt:lpstr>
      <vt:lpstr>.2816 Lead Water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Take Aways Moving Forward to Cycle 2 </vt:lpstr>
      <vt:lpstr>Child Care Sanitation Updates</vt:lpstr>
      <vt:lpstr>Chemical Storage</vt:lpstr>
      <vt:lpstr>COVID Related Chemicals</vt:lpstr>
      <vt:lpstr>Executive Order</vt:lpstr>
      <vt:lpstr>Chemical Storage School-Based Centers Effective March 8, 2021 </vt:lpstr>
      <vt:lpstr>Chemical Storage School-Based Centers </vt:lpstr>
      <vt:lpstr>PowerPoint Presentation</vt:lpstr>
      <vt:lpstr>Other Chemical Issues </vt:lpstr>
      <vt:lpstr>Other Chemical Issues</vt:lpstr>
      <vt:lpstr>Other Chemical Issues</vt:lpstr>
      <vt:lpstr>Hot Water Accessibility Issue </vt:lpstr>
      <vt:lpstr>Child Care Rules Re-Adoption Completion by March 2024</vt:lpstr>
      <vt:lpstr>Child Care Rules Re-Adoption </vt:lpstr>
      <vt:lpstr>Child Care Rules Re-Adoption  </vt:lpstr>
      <vt:lpstr>Child Care Rules Re-Adoption </vt:lpstr>
      <vt:lpstr>.3100 Lead Poisoning Prevention  Update</vt:lpstr>
      <vt:lpstr>.3100 Rules Re-Adoption Process Completed Effective April 1, 2021</vt:lpstr>
      <vt:lpstr>New Follow up Schedule     for Blood Lead Testing        </vt:lpstr>
      <vt:lpstr>Current Environmental Impact of New Reference Value</vt:lpstr>
      <vt:lpstr> CEH Scheduled Training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CEH Regional Educational Meeting  April 19, 2022</dc:title>
  <dc:creator>Blount, Kimly</dc:creator>
  <cp:lastModifiedBy>Blount, Kimly</cp:lastModifiedBy>
  <cp:revision>31</cp:revision>
  <dcterms:created xsi:type="dcterms:W3CDTF">2022-04-18T03:37:13Z</dcterms:created>
  <dcterms:modified xsi:type="dcterms:W3CDTF">2022-04-18T20:51:14Z</dcterms:modified>
</cp:coreProperties>
</file>